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7" roundtripDataSignature="AMtx7mhoLBLXnDFw4xXqlrgurorxIl97B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7"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7" name="Google Shape;14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1138242c6c0_0_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1138242c6c0_0_4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g1138242c6c0_0_4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9" name="Google Shape;159;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Describe:</a:t>
            </a:r>
            <a:endParaRPr/>
          </a:p>
          <a:p>
            <a:pPr indent="-171450" lvl="0" marL="171450" rtl="0" algn="l">
              <a:lnSpc>
                <a:spcPct val="100000"/>
              </a:lnSpc>
              <a:spcBef>
                <a:spcPts val="0"/>
              </a:spcBef>
              <a:spcAft>
                <a:spcPts val="0"/>
              </a:spcAft>
              <a:buClr>
                <a:schemeClr val="dk1"/>
              </a:buClr>
              <a:buSzPts val="1200"/>
              <a:buFont typeface="Calibri"/>
              <a:buChar char="-"/>
            </a:pPr>
            <a:r>
              <a:rPr lang="en-US"/>
              <a:t>how the LHIC uses data for decision making</a:t>
            </a:r>
            <a:endParaRPr/>
          </a:p>
          <a:p>
            <a:pPr indent="-171450" lvl="0" marL="171450" rtl="0" algn="l">
              <a:lnSpc>
                <a:spcPct val="100000"/>
              </a:lnSpc>
              <a:spcBef>
                <a:spcPts val="0"/>
              </a:spcBef>
              <a:spcAft>
                <a:spcPts val="0"/>
              </a:spcAft>
              <a:buClr>
                <a:schemeClr val="dk1"/>
              </a:buClr>
              <a:buSzPts val="1200"/>
              <a:buFont typeface="Calibri"/>
              <a:buChar char="-"/>
            </a:pPr>
            <a:r>
              <a:rPr lang="en-US"/>
              <a:t>how members participate in the data gathering/analysis/interpretation process</a:t>
            </a:r>
            <a:endParaRPr/>
          </a:p>
        </p:txBody>
      </p:sp>
      <p:sp>
        <p:nvSpPr>
          <p:cNvPr id="160" name="Google Shape;160;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Google Shape;166;p2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7" name="Google Shape;167;p2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0ad077d039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g10ad077d039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1" name="Google Shape;181;g10ad077d039_0_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7" name="Google Shape;18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113ccd30cf8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113ccd30cf8_0_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g113ccd30cf8_0_6: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113ccd30cf8_0_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113ccd30cf8_0_4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g113ccd30cf8_0_43: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113ccd30cf8_1_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113ccd30cf8_1_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g113ccd30cf8_1_3: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113ccd30cf8_1_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113ccd30cf8_1_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g113ccd30cf8_1_8: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138242c6c0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93" name="Google Shape;93;g1138242c6c0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g1138242c6c0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113ccd30cf8_0_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113ccd30cf8_0_5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g113ccd30cf8_0_5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113ccd30cf8_1_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113ccd30cf8_1_1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5" name="Google Shape;225;g113ccd30cf8_1_13: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113ccd30cf8_0_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113ccd30cf8_0_5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g113ccd30cf8_0_55: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138242c6c0_0_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138242c6c0_0_1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g1138242c6c0_0_15: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138242c6c0_0_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138242c6c0_0_2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g1138242c6c0_0_22: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1138242c6c0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1138242c6c0_0_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g1138242c6c0_0_7: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1" name="Google Shape;121;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2" name="Google Shape;122;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8" name="Google Shape;12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4" name="Google Shape;13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This likely translates to your workgroups. Address diabetes work and strategy here.</a:t>
            </a:r>
            <a:endParaRPr/>
          </a:p>
          <a:p>
            <a:pPr indent="0" lvl="0" marL="0" rtl="0" algn="l">
              <a:lnSpc>
                <a:spcPct val="100000"/>
              </a:lnSpc>
              <a:spcBef>
                <a:spcPts val="0"/>
              </a:spcBef>
              <a:spcAft>
                <a:spcPts val="0"/>
              </a:spcAft>
              <a:buSzPts val="1400"/>
              <a:buNone/>
            </a:pPr>
            <a:r>
              <a:t/>
            </a:r>
            <a:endParaRPr/>
          </a:p>
        </p:txBody>
      </p:sp>
      <p:sp>
        <p:nvSpPr>
          <p:cNvPr id="141" name="Google Shape;141;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0"/>
          <p:cNvSpPr/>
          <p:nvPr>
            <p:ph idx="2" type="pic"/>
          </p:nvPr>
        </p:nvSpPr>
        <p:spPr>
          <a:xfrm>
            <a:off x="5183188" y="987425"/>
            <a:ext cx="6172200" cy="4873625"/>
          </a:xfrm>
          <a:prstGeom prst="rect">
            <a:avLst/>
          </a:prstGeom>
          <a:noFill/>
          <a:ln>
            <a:noFill/>
          </a:ln>
        </p:spPr>
      </p:sp>
      <p:sp>
        <p:nvSpPr>
          <p:cNvPr id="68" name="Google Shape;68;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hscrc.maryland.gov/Documents/Modernization/SIHIS%20Proposal%20-%20CMMI%20Submission%2012142020.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www.charlescountyhealth.org/LHIC"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healthitanalytics.com/news/bringing-the-patient-centered-medical-home-into-the-communit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lang="en-US"/>
              <a:t>Partnerships for a Healthier Charles County </a:t>
            </a:r>
            <a:r>
              <a:rPr lang="en-US"/>
              <a:t>Community Health Training Session</a:t>
            </a:r>
            <a:endParaRPr/>
          </a:p>
        </p:txBody>
      </p:sp>
      <p:sp>
        <p:nvSpPr>
          <p:cNvPr id="89" name="Google Shape;89;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February 16, 2022</a:t>
            </a:r>
            <a:endParaRPr/>
          </a:p>
          <a:p>
            <a:pPr indent="0" lvl="0" marL="0" rtl="0" algn="ctr">
              <a:lnSpc>
                <a:spcPct val="90000"/>
              </a:lnSpc>
              <a:spcBef>
                <a:spcPts val="1000"/>
              </a:spcBef>
              <a:spcAft>
                <a:spcPts val="0"/>
              </a:spcAft>
              <a:buClr>
                <a:schemeClr val="dk1"/>
              </a:buClr>
              <a:buSzPts val="2400"/>
              <a:buNone/>
            </a:pPr>
            <a:r>
              <a:rPr lang="en-US"/>
              <a:t>Amber Starn, Chair, Partnerships for a Healthier Charles County</a:t>
            </a:r>
            <a:endParaRPr/>
          </a:p>
        </p:txBody>
      </p:sp>
      <p:sp>
        <p:nvSpPr>
          <p:cNvPr id="90" name="Google Shape;90;p1"/>
          <p:cNvSpPr txBox="1"/>
          <p:nvPr/>
        </p:nvSpPr>
        <p:spPr>
          <a:xfrm>
            <a:off x="7467600" y="6338455"/>
            <a:ext cx="4724400" cy="408709"/>
          </a:xfrm>
          <a:prstGeom prst="rect">
            <a:avLst/>
          </a:prstGeom>
          <a:noFill/>
          <a:ln>
            <a:noFill/>
          </a:ln>
        </p:spPr>
        <p:txBody>
          <a:bodyPr anchorCtr="0" anchor="t" bIns="45700" lIns="91425" spcFirstLastPara="1" rIns="91425" wrap="square" tIns="45700">
            <a:normAutofit lnSpcReduction="10000"/>
          </a:bodyPr>
          <a:lstStyle/>
          <a:p>
            <a:pPr indent="0" lvl="0" marL="0" marR="0" rtl="0" algn="ctr">
              <a:lnSpc>
                <a:spcPct val="90000"/>
              </a:lnSpc>
              <a:spcBef>
                <a:spcPts val="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CHNA &amp; CHIP Processes </a:t>
            </a:r>
            <a:endParaRPr/>
          </a:p>
        </p:txBody>
      </p:sp>
      <p:sp>
        <p:nvSpPr>
          <p:cNvPr id="150" name="Google Shape;150;p8"/>
          <p:cNvSpPr txBox="1"/>
          <p:nvPr>
            <p:ph idx="1" type="body"/>
          </p:nvPr>
        </p:nvSpPr>
        <p:spPr>
          <a:xfrm>
            <a:off x="838200" y="1371600"/>
            <a:ext cx="10515600" cy="5180100"/>
          </a:xfrm>
          <a:prstGeom prst="rect">
            <a:avLst/>
          </a:prstGeom>
          <a:noFill/>
          <a:ln>
            <a:noFill/>
          </a:ln>
        </p:spPr>
        <p:txBody>
          <a:bodyPr anchorCtr="0" anchor="t" bIns="45700" lIns="91425" spcFirstLastPara="1" rIns="91425" wrap="square" tIns="45700">
            <a:normAutofit lnSpcReduction="20000"/>
          </a:bodyPr>
          <a:lstStyle/>
          <a:p>
            <a:pPr indent="-50800" lvl="0" marL="228600" rtl="0" algn="l">
              <a:lnSpc>
                <a:spcPct val="90000"/>
              </a:lnSpc>
              <a:spcBef>
                <a:spcPts val="0"/>
              </a:spcBef>
              <a:spcAft>
                <a:spcPts val="0"/>
              </a:spcAft>
              <a:buClr>
                <a:schemeClr val="dk1"/>
              </a:buClr>
              <a:buSzPts val="2800"/>
              <a:buNone/>
            </a:pPr>
            <a:r>
              <a:rPr lang="en-US"/>
              <a:t>The Charles County Community Health Needs Assessment Report is conducted every 3 years. The latest report was completed in 2021. </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rPr lang="en-US"/>
              <a:t>After cumulative analysis of both quantitative and qualitative data collection, the steering committee used the Hanlon method to objectively prioritize health needs in the county taking into account the size of the problem, the seriousness of the problem, and the effectiveness of interventions. </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rPr lang="en-US"/>
              <a:t>There are 3 active subcommittees based on the identified health priorities: Access to Care, Behavioral Health, and Disease Prevention and Management Team. </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rPr lang="en-US"/>
              <a:t>The teams meet monthly or quarterly to work on collaborative projects and to provide updates on work being done in the county.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pic>
        <p:nvPicPr>
          <p:cNvPr id="156" name="Google Shape;156;g1138242c6c0_0_40"/>
          <p:cNvPicPr preferRelativeResize="0"/>
          <p:nvPr/>
        </p:nvPicPr>
        <p:blipFill>
          <a:blip r:embed="rId3">
            <a:alphaModFix/>
          </a:blip>
          <a:stretch>
            <a:fillRect/>
          </a:stretch>
        </p:blipFill>
        <p:spPr>
          <a:xfrm>
            <a:off x="152400" y="152400"/>
            <a:ext cx="11925676" cy="65191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Role Of Data </a:t>
            </a:r>
            <a:endParaRPr/>
          </a:p>
        </p:txBody>
      </p:sp>
      <p:sp>
        <p:nvSpPr>
          <p:cNvPr id="163" name="Google Shape;163;p9"/>
          <p:cNvSpPr txBox="1"/>
          <p:nvPr>
            <p:ph idx="1" type="body"/>
          </p:nvPr>
        </p:nvSpPr>
        <p:spPr>
          <a:xfrm>
            <a:off x="838200" y="1344975"/>
            <a:ext cx="10515600" cy="5286600"/>
          </a:xfrm>
          <a:prstGeom prst="rect">
            <a:avLst/>
          </a:prstGeom>
          <a:noFill/>
          <a:ln>
            <a:noFill/>
          </a:ln>
        </p:spPr>
        <p:txBody>
          <a:bodyPr anchorCtr="0" anchor="t" bIns="45700" lIns="91425" spcFirstLastPara="1" rIns="91425" wrap="square" tIns="45700">
            <a:normAutofit lnSpcReduction="20000"/>
          </a:bodyPr>
          <a:lstStyle/>
          <a:p>
            <a:pPr indent="-50800" lvl="0" marL="228600" rtl="0" algn="l">
              <a:spcBef>
                <a:spcPts val="0"/>
              </a:spcBef>
              <a:spcAft>
                <a:spcPts val="0"/>
              </a:spcAft>
              <a:buClr>
                <a:schemeClr val="dk1"/>
              </a:buClr>
              <a:buSzPts val="2800"/>
              <a:buNone/>
            </a:pPr>
            <a:r>
              <a:rPr lang="en-US"/>
              <a:t>Each team has developed a 3-year action plan for FY22-24 with short term, intermediate, and long-term objectives as well as defined strategies and activities for obtaining those goals. </a:t>
            </a:r>
            <a:endParaRPr/>
          </a:p>
          <a:p>
            <a:pPr indent="-50800" lvl="0" marL="228600" rtl="0" algn="l">
              <a:spcBef>
                <a:spcPts val="0"/>
              </a:spcBef>
              <a:spcAft>
                <a:spcPts val="0"/>
              </a:spcAft>
              <a:buClr>
                <a:schemeClr val="dk1"/>
              </a:buClr>
              <a:buSzPts val="2800"/>
              <a:buNone/>
            </a:pPr>
            <a:r>
              <a:t/>
            </a:r>
            <a:endParaRPr/>
          </a:p>
          <a:p>
            <a:pPr indent="-50800" lvl="0" marL="228600" rtl="0" algn="l">
              <a:spcBef>
                <a:spcPts val="0"/>
              </a:spcBef>
              <a:spcAft>
                <a:spcPts val="0"/>
              </a:spcAft>
              <a:buClr>
                <a:schemeClr val="dk1"/>
              </a:buClr>
              <a:buSzPts val="2800"/>
              <a:buNone/>
            </a:pPr>
            <a:r>
              <a:rPr lang="en-US"/>
              <a:t>All objectives are </a:t>
            </a:r>
            <a:r>
              <a:rPr b="1" lang="en-US"/>
              <a:t>SMART</a:t>
            </a:r>
            <a:r>
              <a:rPr lang="en-US"/>
              <a:t> objectives, meaning that they are:</a:t>
            </a:r>
            <a:endParaRPr/>
          </a:p>
          <a:p>
            <a:pPr indent="-50800" lvl="0" marL="228600" rtl="0" algn="l">
              <a:spcBef>
                <a:spcPts val="0"/>
              </a:spcBef>
              <a:spcAft>
                <a:spcPts val="0"/>
              </a:spcAft>
              <a:buClr>
                <a:schemeClr val="dk1"/>
              </a:buClr>
              <a:buSzPts val="2800"/>
              <a:buNone/>
            </a:pPr>
            <a:r>
              <a:rPr lang="en-US"/>
              <a:t>Specific</a:t>
            </a:r>
            <a:endParaRPr/>
          </a:p>
          <a:p>
            <a:pPr indent="-50800" lvl="0" marL="228600" rtl="0" algn="l">
              <a:spcBef>
                <a:spcPts val="0"/>
              </a:spcBef>
              <a:spcAft>
                <a:spcPts val="0"/>
              </a:spcAft>
              <a:buClr>
                <a:schemeClr val="dk1"/>
              </a:buClr>
              <a:buSzPts val="2800"/>
              <a:buNone/>
            </a:pPr>
            <a:r>
              <a:rPr lang="en-US"/>
              <a:t>Measurable</a:t>
            </a:r>
            <a:endParaRPr/>
          </a:p>
          <a:p>
            <a:pPr indent="-50800" lvl="0" marL="228600" rtl="0" algn="l">
              <a:spcBef>
                <a:spcPts val="0"/>
              </a:spcBef>
              <a:spcAft>
                <a:spcPts val="0"/>
              </a:spcAft>
              <a:buClr>
                <a:schemeClr val="dk1"/>
              </a:buClr>
              <a:buSzPts val="2800"/>
              <a:buNone/>
            </a:pPr>
            <a:r>
              <a:rPr lang="en-US"/>
              <a:t>Achievable </a:t>
            </a:r>
            <a:endParaRPr/>
          </a:p>
          <a:p>
            <a:pPr indent="-50800" lvl="0" marL="228600" rtl="0" algn="l">
              <a:spcBef>
                <a:spcPts val="0"/>
              </a:spcBef>
              <a:spcAft>
                <a:spcPts val="0"/>
              </a:spcAft>
              <a:buClr>
                <a:schemeClr val="dk1"/>
              </a:buClr>
              <a:buSzPts val="2800"/>
              <a:buNone/>
            </a:pPr>
            <a:r>
              <a:rPr lang="en-US"/>
              <a:t>Realistic </a:t>
            </a:r>
            <a:endParaRPr/>
          </a:p>
          <a:p>
            <a:pPr indent="-50800" lvl="0" marL="228600" rtl="0" algn="l">
              <a:spcBef>
                <a:spcPts val="0"/>
              </a:spcBef>
              <a:spcAft>
                <a:spcPts val="0"/>
              </a:spcAft>
              <a:buClr>
                <a:schemeClr val="dk1"/>
              </a:buClr>
              <a:buSzPts val="2800"/>
              <a:buNone/>
            </a:pPr>
            <a:r>
              <a:rPr lang="en-US"/>
              <a:t>Time Based</a:t>
            </a:r>
            <a:endParaRPr/>
          </a:p>
          <a:p>
            <a:pPr indent="-50800" lvl="0" marL="228600" rtl="0" algn="l">
              <a:spcBef>
                <a:spcPts val="0"/>
              </a:spcBef>
              <a:spcAft>
                <a:spcPts val="0"/>
              </a:spcAft>
              <a:buClr>
                <a:schemeClr val="dk1"/>
              </a:buClr>
              <a:buSzPts val="2800"/>
              <a:buNone/>
            </a:pPr>
            <a:r>
              <a:t/>
            </a:r>
            <a:endParaRPr/>
          </a:p>
          <a:p>
            <a:pPr indent="-50800" lvl="0" marL="228600" rtl="0" algn="l">
              <a:spcBef>
                <a:spcPts val="0"/>
              </a:spcBef>
              <a:spcAft>
                <a:spcPts val="0"/>
              </a:spcAft>
              <a:buClr>
                <a:schemeClr val="dk1"/>
              </a:buClr>
              <a:buSzPts val="2800"/>
              <a:buNone/>
            </a:pPr>
            <a:r>
              <a:rPr lang="en-US"/>
              <a:t>Example from our Access to Care Action Plan:</a:t>
            </a:r>
            <a:endParaRPr/>
          </a:p>
          <a:p>
            <a:pPr indent="-50800" lvl="0" marL="228600" rtl="0" algn="l">
              <a:spcBef>
                <a:spcPts val="0"/>
              </a:spcBef>
              <a:spcAft>
                <a:spcPts val="0"/>
              </a:spcAft>
              <a:buClr>
                <a:schemeClr val="dk1"/>
              </a:buClr>
              <a:buSzPts val="2800"/>
              <a:buNone/>
            </a:pPr>
            <a:r>
              <a:t/>
            </a:r>
            <a:endParaRPr/>
          </a:p>
          <a:p>
            <a:pPr indent="-50800" lvl="0" marL="228600" rtl="0" algn="l">
              <a:spcBef>
                <a:spcPts val="0"/>
              </a:spcBef>
              <a:spcAft>
                <a:spcPts val="0"/>
              </a:spcAft>
              <a:buClr>
                <a:schemeClr val="dk1"/>
              </a:buClr>
              <a:buSzPts val="2800"/>
              <a:buNone/>
            </a:pPr>
            <a:r>
              <a:rPr lang="en-US"/>
              <a:t>“Reduce the Charles County preventable hospital stay rate from 5108 per 100,000 Medicare enrollees to 4852.6 (5% reduction) per 100,000 Medicare enrollees by June 30, 2024.” Source: County Health Rankings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4400"/>
              <a:buNone/>
            </a:pPr>
            <a:r>
              <a:rPr lang="en-US"/>
              <a:t>Statewide Integrated Health Improvement Strategy (SIHIS)</a:t>
            </a:r>
            <a:endParaRPr/>
          </a:p>
        </p:txBody>
      </p:sp>
      <p:sp>
        <p:nvSpPr>
          <p:cNvPr id="170" name="Google Shape;170;p23"/>
          <p:cNvSpPr txBox="1"/>
          <p:nvPr>
            <p:ph idx="1" type="body"/>
          </p:nvPr>
        </p:nvSpPr>
        <p:spPr>
          <a:xfrm>
            <a:off x="838200" y="1825625"/>
            <a:ext cx="6920400" cy="4351500"/>
          </a:xfrm>
          <a:prstGeom prst="rect">
            <a:avLst/>
          </a:prstGeom>
          <a:noFill/>
          <a:ln>
            <a:noFill/>
          </a:ln>
        </p:spPr>
        <p:txBody>
          <a:bodyPr anchorCtr="0" anchor="t" bIns="45700" lIns="91425" spcFirstLastPara="1" rIns="91425" wrap="square" tIns="45700">
            <a:noAutofit/>
          </a:bodyPr>
          <a:lstStyle/>
          <a:p>
            <a:pPr indent="-228600" lvl="0" marL="228600" rtl="0" algn="l">
              <a:lnSpc>
                <a:spcPct val="120000"/>
              </a:lnSpc>
              <a:spcBef>
                <a:spcPts val="0"/>
              </a:spcBef>
              <a:spcAft>
                <a:spcPts val="0"/>
              </a:spcAft>
              <a:buSzPts val="1900"/>
              <a:buChar char="•"/>
            </a:pPr>
            <a:r>
              <a:rPr lang="en-US" sz="1900"/>
              <a:t>In December 2019, Maryland &amp; Centers for Medicare and Medicaid Services (CMS) signed a Memorandum of Understanding (MOU) agreeing to establish a </a:t>
            </a:r>
            <a:r>
              <a:rPr b="1" lang="en-US" sz="1900"/>
              <a:t>Statewide Integrated Health Improvement Strategy</a:t>
            </a:r>
            <a:r>
              <a:rPr lang="en-US" sz="1900"/>
              <a:t>.</a:t>
            </a:r>
            <a:endParaRPr sz="1900"/>
          </a:p>
          <a:p>
            <a:pPr indent="-228600" lvl="0" marL="228600" rtl="0" algn="l">
              <a:lnSpc>
                <a:spcPct val="120000"/>
              </a:lnSpc>
              <a:spcBef>
                <a:spcPts val="1000"/>
              </a:spcBef>
              <a:spcAft>
                <a:spcPts val="0"/>
              </a:spcAft>
              <a:buSzPts val="1900"/>
              <a:buFont typeface="Calibri"/>
              <a:buChar char="•"/>
            </a:pPr>
            <a:r>
              <a:rPr lang="en-US" sz="1900"/>
              <a:t>This initiative is designed to engage State agencies and private-sector partners to collaborate and invest in improving health, addressing disparities, and reducing costs for Marylanders.</a:t>
            </a:r>
            <a:endParaRPr sz="1900"/>
          </a:p>
          <a:p>
            <a:pPr indent="-228600" lvl="0" marL="228600" rtl="0" algn="l">
              <a:lnSpc>
                <a:spcPct val="120000"/>
              </a:lnSpc>
              <a:spcBef>
                <a:spcPts val="1000"/>
              </a:spcBef>
              <a:spcAft>
                <a:spcPts val="0"/>
              </a:spcAft>
              <a:buSzPts val="1900"/>
              <a:buFont typeface="Calibri"/>
              <a:buChar char="•"/>
            </a:pPr>
            <a:r>
              <a:rPr lang="en-US" sz="1900"/>
              <a:t>The State submitted its proposal outlining goals, measures, milestones, and targets to Center for Medicare and Medicaid Innovation (CMMI) on December 14, 2020. The full proposal can be read on the </a:t>
            </a:r>
            <a:r>
              <a:rPr lang="en-US" sz="1900" u="sng">
                <a:solidFill>
                  <a:schemeClr val="hlink"/>
                </a:solidFill>
                <a:hlinkClick r:id="rId3"/>
              </a:rPr>
              <a:t>HSCRC website</a:t>
            </a:r>
            <a:r>
              <a:rPr lang="en-US" sz="1900"/>
              <a:t>.</a:t>
            </a:r>
            <a:endParaRPr sz="1900"/>
          </a:p>
          <a:p>
            <a:pPr indent="-50800" lvl="0" marL="228600" rtl="0" algn="l">
              <a:lnSpc>
                <a:spcPct val="90000"/>
              </a:lnSpc>
              <a:spcBef>
                <a:spcPts val="0"/>
              </a:spcBef>
              <a:spcAft>
                <a:spcPts val="0"/>
              </a:spcAft>
              <a:buClr>
                <a:schemeClr val="dk1"/>
              </a:buClr>
              <a:buSzPts val="2800"/>
              <a:buNone/>
            </a:pPr>
            <a:r>
              <a:t/>
            </a:r>
            <a:endParaRPr sz="1900"/>
          </a:p>
        </p:txBody>
      </p:sp>
      <p:grpSp>
        <p:nvGrpSpPr>
          <p:cNvPr id="171" name="Google Shape;171;p23"/>
          <p:cNvGrpSpPr/>
          <p:nvPr/>
        </p:nvGrpSpPr>
        <p:grpSpPr>
          <a:xfrm>
            <a:off x="7739755" y="1799504"/>
            <a:ext cx="4333877" cy="4090549"/>
            <a:chOff x="384080" y="52441"/>
            <a:chExt cx="4333877" cy="4090549"/>
          </a:xfrm>
        </p:grpSpPr>
        <p:sp>
          <p:nvSpPr>
            <p:cNvPr id="172" name="Google Shape;172;p23"/>
            <p:cNvSpPr/>
            <p:nvPr/>
          </p:nvSpPr>
          <p:spPr>
            <a:xfrm>
              <a:off x="1292368" y="52441"/>
              <a:ext cx="2517300" cy="2517300"/>
            </a:xfrm>
            <a:prstGeom prst="ellipse">
              <a:avLst/>
            </a:prstGeom>
            <a:solidFill>
              <a:srgbClr val="ED7D31">
                <a:alpha val="49410"/>
              </a:srgbClr>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 name="Google Shape;173;p23"/>
            <p:cNvSpPr txBox="1"/>
            <p:nvPr/>
          </p:nvSpPr>
          <p:spPr>
            <a:xfrm>
              <a:off x="1627995" y="492951"/>
              <a:ext cx="1845900" cy="11328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900"/>
                <a:buFont typeface="Arial"/>
                <a:buNone/>
              </a:pPr>
              <a:r>
                <a:rPr b="0" i="0" lang="en-US" sz="1900" u="none" cap="none" strike="noStrike">
                  <a:solidFill>
                    <a:srgbClr val="000000"/>
                  </a:solidFill>
                  <a:latin typeface="Arial"/>
                  <a:ea typeface="Arial"/>
                  <a:cs typeface="Arial"/>
                  <a:sym typeface="Arial"/>
                </a:rPr>
                <a:t>1. Hospital Quality</a:t>
              </a:r>
              <a:endParaRPr b="0" i="0" sz="1400" u="none" cap="none" strike="noStrike">
                <a:solidFill>
                  <a:srgbClr val="000000"/>
                </a:solidFill>
                <a:latin typeface="Arial"/>
                <a:ea typeface="Arial"/>
                <a:cs typeface="Arial"/>
                <a:sym typeface="Arial"/>
              </a:endParaRPr>
            </a:p>
          </p:txBody>
        </p:sp>
        <p:sp>
          <p:nvSpPr>
            <p:cNvPr id="174" name="Google Shape;174;p23"/>
            <p:cNvSpPr/>
            <p:nvPr/>
          </p:nvSpPr>
          <p:spPr>
            <a:xfrm>
              <a:off x="2200657" y="1625690"/>
              <a:ext cx="2517300" cy="2517300"/>
            </a:xfrm>
            <a:prstGeom prst="ellipse">
              <a:avLst/>
            </a:prstGeom>
            <a:solidFill>
              <a:srgbClr val="BFBFBF">
                <a:alpha val="72550"/>
              </a:srgbClr>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 name="Google Shape;175;p23"/>
            <p:cNvSpPr txBox="1"/>
            <p:nvPr/>
          </p:nvSpPr>
          <p:spPr>
            <a:xfrm>
              <a:off x="2970500" y="2275962"/>
              <a:ext cx="1671600" cy="13845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900"/>
                <a:buFont typeface="Arial"/>
                <a:buNone/>
              </a:pPr>
              <a:r>
                <a:rPr b="0" i="0" lang="en-US" sz="1900" u="none" cap="none" strike="noStrike">
                  <a:solidFill>
                    <a:srgbClr val="000000"/>
                  </a:solidFill>
                  <a:latin typeface="Arial"/>
                  <a:ea typeface="Arial"/>
                  <a:cs typeface="Arial"/>
                  <a:sym typeface="Arial"/>
                </a:rPr>
                <a:t>2. Care Transformation Across the System</a:t>
              </a:r>
              <a:endParaRPr b="0" i="0" sz="1400" u="none" cap="none" strike="noStrike">
                <a:solidFill>
                  <a:srgbClr val="000000"/>
                </a:solidFill>
                <a:latin typeface="Arial"/>
                <a:ea typeface="Arial"/>
                <a:cs typeface="Arial"/>
                <a:sym typeface="Arial"/>
              </a:endParaRPr>
            </a:p>
          </p:txBody>
        </p:sp>
        <p:sp>
          <p:nvSpPr>
            <p:cNvPr id="176" name="Google Shape;176;p23"/>
            <p:cNvSpPr/>
            <p:nvPr/>
          </p:nvSpPr>
          <p:spPr>
            <a:xfrm>
              <a:off x="384080" y="1625690"/>
              <a:ext cx="2517300" cy="2517300"/>
            </a:xfrm>
            <a:prstGeom prst="ellipse">
              <a:avLst/>
            </a:prstGeom>
            <a:solidFill>
              <a:srgbClr val="FFC000">
                <a:alpha val="49410"/>
              </a:srgbClr>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p23"/>
            <p:cNvSpPr txBox="1"/>
            <p:nvPr/>
          </p:nvSpPr>
          <p:spPr>
            <a:xfrm>
              <a:off x="621116" y="2275966"/>
              <a:ext cx="1510200" cy="13845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900"/>
                <a:buFont typeface="Arial"/>
                <a:buNone/>
              </a:pPr>
              <a:r>
                <a:rPr b="0" i="0" lang="en-US" sz="1900" u="none" cap="none" strike="noStrike">
                  <a:solidFill>
                    <a:srgbClr val="000000"/>
                  </a:solidFill>
                  <a:latin typeface="Arial"/>
                  <a:ea typeface="Arial"/>
                  <a:cs typeface="Arial"/>
                  <a:sym typeface="Arial"/>
                </a:rPr>
                <a:t>3. Total Population Health</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10ad077d039_0_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SzPct val="45454"/>
              <a:buNone/>
            </a:pPr>
            <a:r>
              <a:rPr lang="en-US"/>
              <a:t>Guiding Principles for Maryland’s Statewide Integrated Health Improvement Strategy (SIHIS)</a:t>
            </a:r>
            <a:endParaRPr/>
          </a:p>
        </p:txBody>
      </p:sp>
      <p:sp>
        <p:nvSpPr>
          <p:cNvPr id="184" name="Google Shape;184;g10ad077d039_0_7"/>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349250" lvl="0" marL="457200" rtl="0" algn="l">
              <a:lnSpc>
                <a:spcPct val="90000"/>
              </a:lnSpc>
              <a:spcBef>
                <a:spcPts val="1000"/>
              </a:spcBef>
              <a:spcAft>
                <a:spcPts val="0"/>
              </a:spcAft>
              <a:buClr>
                <a:schemeClr val="dk1"/>
              </a:buClr>
              <a:buSzPts val="1900"/>
              <a:buFont typeface="Calibri"/>
              <a:buChar char="•"/>
            </a:pPr>
            <a:r>
              <a:rPr lang="en-US" sz="1900"/>
              <a:t>Maryland’s strategy should fully maximize the population health improvement opportunities made possible by the TCOC Model</a:t>
            </a:r>
            <a:endParaRPr sz="1900"/>
          </a:p>
          <a:p>
            <a:pPr indent="-349250" lvl="0" marL="457200" rtl="0" algn="l">
              <a:lnSpc>
                <a:spcPct val="90000"/>
              </a:lnSpc>
              <a:spcBef>
                <a:spcPts val="1000"/>
              </a:spcBef>
              <a:spcAft>
                <a:spcPts val="0"/>
              </a:spcAft>
              <a:buClr>
                <a:schemeClr val="dk1"/>
              </a:buClr>
              <a:buSzPts val="1900"/>
              <a:buFont typeface="Calibri"/>
              <a:buChar char="•"/>
            </a:pPr>
            <a:r>
              <a:rPr lang="en-US" sz="1900"/>
              <a:t>Goals, measures, and targets should be specific to Maryland and established through a collaborative public process</a:t>
            </a:r>
            <a:endParaRPr sz="1900"/>
          </a:p>
          <a:p>
            <a:pPr indent="-349250" lvl="0" marL="457200" rtl="0" algn="l">
              <a:lnSpc>
                <a:spcPct val="90000"/>
              </a:lnSpc>
              <a:spcBef>
                <a:spcPts val="1000"/>
              </a:spcBef>
              <a:spcAft>
                <a:spcPts val="0"/>
              </a:spcAft>
              <a:buClr>
                <a:schemeClr val="dk1"/>
              </a:buClr>
              <a:buSzPts val="1900"/>
              <a:buFont typeface="Calibri"/>
              <a:buChar char="•"/>
            </a:pPr>
            <a:r>
              <a:rPr lang="en-US" sz="1900"/>
              <a:t>Goals, measures and targets should reflect an all-payer perspective </a:t>
            </a:r>
            <a:endParaRPr sz="1900"/>
          </a:p>
          <a:p>
            <a:pPr indent="-349250" lvl="0" marL="457200" rtl="0" algn="l">
              <a:lnSpc>
                <a:spcPct val="90000"/>
              </a:lnSpc>
              <a:spcBef>
                <a:spcPts val="1000"/>
              </a:spcBef>
              <a:spcAft>
                <a:spcPts val="0"/>
              </a:spcAft>
              <a:buClr>
                <a:schemeClr val="dk1"/>
              </a:buClr>
              <a:buSzPts val="1900"/>
              <a:buFont typeface="Calibri"/>
              <a:buChar char="•"/>
            </a:pPr>
            <a:r>
              <a:rPr lang="en-US" sz="1900"/>
              <a:t>Goals, measures and targets should capture statewide improvements, including improved health equity</a:t>
            </a:r>
            <a:endParaRPr sz="1900"/>
          </a:p>
          <a:p>
            <a:pPr indent="-349250" lvl="0" marL="457200" rtl="0" algn="l">
              <a:lnSpc>
                <a:spcPct val="90000"/>
              </a:lnSpc>
              <a:spcBef>
                <a:spcPts val="1000"/>
              </a:spcBef>
              <a:spcAft>
                <a:spcPts val="0"/>
              </a:spcAft>
              <a:buClr>
                <a:schemeClr val="dk1"/>
              </a:buClr>
              <a:buSzPts val="1900"/>
              <a:buFont typeface="Calibri"/>
              <a:buChar char="•"/>
            </a:pPr>
            <a:r>
              <a:rPr lang="en-US" sz="1900"/>
              <a:t>Goals for the three domains of the integrated strategy should be synergistic and mutually reinforcing</a:t>
            </a:r>
            <a:endParaRPr sz="1900"/>
          </a:p>
          <a:p>
            <a:pPr indent="-349250" lvl="0" marL="457200" rtl="0" algn="l">
              <a:lnSpc>
                <a:spcPct val="90000"/>
              </a:lnSpc>
              <a:spcBef>
                <a:spcPts val="1000"/>
              </a:spcBef>
              <a:spcAft>
                <a:spcPts val="0"/>
              </a:spcAft>
              <a:buClr>
                <a:schemeClr val="dk1"/>
              </a:buClr>
              <a:buSzPts val="1900"/>
              <a:buFont typeface="Calibri"/>
              <a:buChar char="•"/>
            </a:pPr>
            <a:r>
              <a:rPr lang="en-US" sz="1900"/>
              <a:t>Measures should be focused on outcomes whenever possible; milestones, including process measures, may be used to signal progress toward the targets</a:t>
            </a:r>
            <a:endParaRPr sz="1900"/>
          </a:p>
          <a:p>
            <a:pPr indent="-349250" lvl="0" marL="457200" rtl="0" algn="l">
              <a:lnSpc>
                <a:spcPct val="90000"/>
              </a:lnSpc>
              <a:spcBef>
                <a:spcPts val="1000"/>
              </a:spcBef>
              <a:spcAft>
                <a:spcPts val="0"/>
              </a:spcAft>
              <a:buClr>
                <a:schemeClr val="dk1"/>
              </a:buClr>
              <a:buSzPts val="1900"/>
              <a:buFont typeface="Calibri"/>
              <a:buChar char="•"/>
            </a:pPr>
            <a:r>
              <a:rPr lang="en-US" sz="1900"/>
              <a:t>Maryland’s strategy must promote public and private partnerships with shared resources and infrastructure</a:t>
            </a:r>
            <a:endParaRPr sz="1900"/>
          </a:p>
          <a:p>
            <a:pPr indent="-228600" lvl="0" marL="457200" rtl="0" algn="l">
              <a:lnSpc>
                <a:spcPct val="90000"/>
              </a:lnSpc>
              <a:spcBef>
                <a:spcPts val="1000"/>
              </a:spcBef>
              <a:spcAft>
                <a:spcPts val="0"/>
              </a:spcAft>
              <a:buClr>
                <a:srgbClr val="262626"/>
              </a:buClr>
              <a:buSzPts val="3294"/>
              <a:buFont typeface="Arial"/>
              <a:buNone/>
            </a:pPr>
            <a:r>
              <a:t/>
            </a:r>
            <a:endParaRPr sz="1900"/>
          </a:p>
          <a:p>
            <a:pPr indent="0" lvl="0" marL="0" rtl="0" algn="l">
              <a:lnSpc>
                <a:spcPct val="90000"/>
              </a:lnSpc>
              <a:spcBef>
                <a:spcPts val="1000"/>
              </a:spcBef>
              <a:spcAft>
                <a:spcPts val="0"/>
              </a:spcAft>
              <a:buSzPts val="1800"/>
              <a:buNone/>
            </a:pPr>
            <a:r>
              <a:t/>
            </a:r>
            <a:endParaRPr sz="19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For Further Information:</a:t>
            </a:r>
            <a:endParaRPr/>
          </a:p>
        </p:txBody>
      </p:sp>
      <p:sp>
        <p:nvSpPr>
          <p:cNvPr id="190" name="Google Shape;190;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rPr lang="en-US"/>
              <a:t>If you know any individuals or organizations who would like to join the PHCC, please have them email or call Kim Johnson at:</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rPr lang="en-US"/>
              <a:t>301-609-6901</a:t>
            </a:r>
            <a:endParaRPr/>
          </a:p>
          <a:p>
            <a:pPr indent="-50800" lvl="0" marL="228600" rtl="0" algn="l">
              <a:lnSpc>
                <a:spcPct val="90000"/>
              </a:lnSpc>
              <a:spcBef>
                <a:spcPts val="0"/>
              </a:spcBef>
              <a:spcAft>
                <a:spcPts val="0"/>
              </a:spcAft>
              <a:buClr>
                <a:schemeClr val="dk1"/>
              </a:buClr>
              <a:buSzPts val="2800"/>
              <a:buNone/>
            </a:pPr>
            <a:r>
              <a:rPr lang="en-US"/>
              <a:t>kjohnson@maryland.gov</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rPr lang="en-US"/>
              <a:t>They can also go to our website at </a:t>
            </a:r>
            <a:r>
              <a:rPr lang="en-US" u="sng">
                <a:solidFill>
                  <a:schemeClr val="hlink"/>
                </a:solidFill>
                <a:hlinkClick r:id="rId3"/>
              </a:rPr>
              <a:t>www.charlescountyhealth.org/LHIC</a:t>
            </a:r>
            <a:endParaRPr/>
          </a:p>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0"/>
              </a:spcBef>
              <a:spcAft>
                <a:spcPts val="0"/>
              </a:spcAft>
              <a:buClr>
                <a:schemeClr val="dk1"/>
              </a:buClr>
              <a:buSzPts val="2800"/>
              <a:buNone/>
            </a:pPr>
            <a:r>
              <a:rPr lang="en-US"/>
              <a:t>There is an interest form at the bottom of the page. We will add them to our email list and follow up with them.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g113ccd30cf8_0_6"/>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b="1" lang="en-US" sz="5227" u="sng">
                <a:latin typeface="Arial"/>
                <a:ea typeface="Arial"/>
                <a:cs typeface="Arial"/>
                <a:sym typeface="Arial"/>
              </a:rPr>
              <a:t>2022 Meeting Dates:</a:t>
            </a:r>
            <a:endParaRPr sz="7100"/>
          </a:p>
        </p:txBody>
      </p:sp>
      <p:sp>
        <p:nvSpPr>
          <p:cNvPr id="197" name="Google Shape;197;g113ccd30cf8_0_6"/>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t/>
            </a:r>
            <a:endParaRPr sz="2527">
              <a:latin typeface="Arial"/>
              <a:ea typeface="Arial"/>
              <a:cs typeface="Arial"/>
              <a:sym typeface="Arial"/>
            </a:endParaRPr>
          </a:p>
          <a:p>
            <a:pPr indent="0" lvl="0" marL="0" rtl="0" algn="l">
              <a:lnSpc>
                <a:spcPct val="100000"/>
              </a:lnSpc>
              <a:spcBef>
                <a:spcPts val="0"/>
              </a:spcBef>
              <a:spcAft>
                <a:spcPts val="0"/>
              </a:spcAft>
              <a:buNone/>
            </a:pPr>
            <a:r>
              <a:rPr lang="en-US" sz="4227">
                <a:latin typeface="Arial"/>
                <a:ea typeface="Arial"/>
                <a:cs typeface="Arial"/>
                <a:sym typeface="Arial"/>
              </a:rPr>
              <a:t>May 18th</a:t>
            </a:r>
            <a:endParaRPr sz="4227">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4227">
              <a:latin typeface="Arial"/>
              <a:ea typeface="Arial"/>
              <a:cs typeface="Arial"/>
              <a:sym typeface="Arial"/>
            </a:endParaRPr>
          </a:p>
          <a:p>
            <a:pPr indent="0" lvl="0" marL="0" rtl="0" algn="l">
              <a:lnSpc>
                <a:spcPct val="100000"/>
              </a:lnSpc>
              <a:spcBef>
                <a:spcPts val="0"/>
              </a:spcBef>
              <a:spcAft>
                <a:spcPts val="0"/>
              </a:spcAft>
              <a:buNone/>
            </a:pPr>
            <a:r>
              <a:rPr lang="en-US" sz="4227">
                <a:latin typeface="Arial"/>
                <a:ea typeface="Arial"/>
                <a:cs typeface="Arial"/>
                <a:sym typeface="Arial"/>
              </a:rPr>
              <a:t>September 21st</a:t>
            </a:r>
            <a:endParaRPr sz="4227">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4227">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4227">
                <a:latin typeface="Arial"/>
                <a:ea typeface="Arial"/>
                <a:cs typeface="Arial"/>
                <a:sym typeface="Arial"/>
              </a:rPr>
              <a:t>December 14</a:t>
            </a:r>
            <a:r>
              <a:rPr baseline="30000" lang="en-US" sz="4227">
                <a:latin typeface="Arial"/>
                <a:ea typeface="Arial"/>
                <a:cs typeface="Arial"/>
                <a:sym typeface="Arial"/>
              </a:rPr>
              <a:t>th</a:t>
            </a:r>
            <a:endParaRPr sz="45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pic>
        <p:nvPicPr>
          <p:cNvPr id="203" name="Google Shape;203;g113ccd30cf8_0_43"/>
          <p:cNvPicPr preferRelativeResize="0"/>
          <p:nvPr/>
        </p:nvPicPr>
        <p:blipFill>
          <a:blip r:embed="rId3">
            <a:alphaModFix/>
          </a:blip>
          <a:stretch>
            <a:fillRect/>
          </a:stretch>
        </p:blipFill>
        <p:spPr>
          <a:xfrm>
            <a:off x="0" y="48700"/>
            <a:ext cx="12192001" cy="6858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pic>
        <p:nvPicPr>
          <p:cNvPr id="209" name="Google Shape;209;g113ccd30cf8_1_3"/>
          <p:cNvPicPr preferRelativeResize="0"/>
          <p:nvPr/>
        </p:nvPicPr>
        <p:blipFill>
          <a:blip r:embed="rId3">
            <a:alphaModFix/>
          </a:blip>
          <a:stretch>
            <a:fillRect/>
          </a:stretch>
        </p:blipFill>
        <p:spPr>
          <a:xfrm>
            <a:off x="0" y="0"/>
            <a:ext cx="12192001" cy="696327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pic>
        <p:nvPicPr>
          <p:cNvPr id="215" name="Google Shape;215;g113ccd30cf8_1_8"/>
          <p:cNvPicPr preferRelativeResize="0"/>
          <p:nvPr/>
        </p:nvPicPr>
        <p:blipFill>
          <a:blip r:embed="rId3">
            <a:alphaModFix/>
          </a:blip>
          <a:stretch>
            <a:fillRect/>
          </a:stretch>
        </p:blipFill>
        <p:spPr>
          <a:xfrm>
            <a:off x="0" y="-53275"/>
            <a:ext cx="11982875" cy="69112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g1138242c6c0_0_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What does Population Health mean?</a:t>
            </a:r>
            <a:endParaRPr/>
          </a:p>
        </p:txBody>
      </p:sp>
      <p:sp>
        <p:nvSpPr>
          <p:cNvPr id="97" name="Google Shape;97;g1138242c6c0_0_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lnSpcReduction="20000"/>
          </a:bodyPr>
          <a:lstStyle/>
          <a:p>
            <a:pPr indent="0" lvl="0" marL="0" rtl="0" algn="l">
              <a:lnSpc>
                <a:spcPct val="150000"/>
              </a:lnSpc>
              <a:spcBef>
                <a:spcPts val="1100"/>
              </a:spcBef>
              <a:spcAft>
                <a:spcPts val="0"/>
              </a:spcAft>
              <a:buClr>
                <a:schemeClr val="dk1"/>
              </a:buClr>
              <a:buSzPts val="1100"/>
              <a:buFont typeface="Arial"/>
              <a:buNone/>
            </a:pPr>
            <a:r>
              <a:rPr lang="en-US">
                <a:highlight>
                  <a:srgbClr val="FFFFFF"/>
                </a:highlight>
              </a:rPr>
              <a:t>Population health is “the health outcome of a group of individuals, including the distribution of such outcomes within the group,” Kindig and Stoddart said in the </a:t>
            </a:r>
            <a:r>
              <a:rPr i="1" lang="en-US">
                <a:highlight>
                  <a:srgbClr val="FFFFFF"/>
                </a:highlight>
              </a:rPr>
              <a:t>American Journal of Public Health</a:t>
            </a:r>
            <a:r>
              <a:rPr lang="en-US">
                <a:highlight>
                  <a:srgbClr val="FFFFFF"/>
                </a:highlight>
              </a:rPr>
              <a:t>. </a:t>
            </a:r>
            <a:endParaRPr>
              <a:highlight>
                <a:srgbClr val="FFFFFF"/>
              </a:highlight>
            </a:endParaRPr>
          </a:p>
          <a:p>
            <a:pPr indent="0" lvl="0" marL="0" rtl="0" algn="l">
              <a:lnSpc>
                <a:spcPct val="150000"/>
              </a:lnSpc>
              <a:spcBef>
                <a:spcPts val="1100"/>
              </a:spcBef>
              <a:spcAft>
                <a:spcPts val="0"/>
              </a:spcAft>
              <a:buClr>
                <a:schemeClr val="dk1"/>
              </a:buClr>
              <a:buSzPts val="1100"/>
              <a:buFont typeface="Arial"/>
              <a:buNone/>
            </a:pPr>
            <a:r>
              <a:rPr lang="en-US">
                <a:highlight>
                  <a:srgbClr val="FFFFFF"/>
                </a:highlight>
              </a:rPr>
              <a:t>“We argue that the field of population health includes health outcomes, patterns of health determinants, and policies and interventions that link these two.”</a:t>
            </a:r>
            <a:endParaRPr>
              <a:highlight>
                <a:srgbClr val="FFFFFF"/>
              </a:highlight>
            </a:endParaRPr>
          </a:p>
          <a:p>
            <a:pPr indent="0" lvl="0" marL="0" rtl="0" algn="l">
              <a:spcBef>
                <a:spcPts val="1000"/>
              </a:spcBef>
              <a:spcAft>
                <a:spcPts val="0"/>
              </a:spcAft>
              <a:buNone/>
            </a:pPr>
            <a:r>
              <a:t/>
            </a:r>
            <a:endParaRPr sz="4050">
              <a:highlight>
                <a:srgbClr val="FFFFFF"/>
              </a:highlight>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pic>
        <p:nvPicPr>
          <p:cNvPr id="221" name="Google Shape;221;g113ccd30cf8_0_50"/>
          <p:cNvPicPr preferRelativeResize="0"/>
          <p:nvPr/>
        </p:nvPicPr>
        <p:blipFill>
          <a:blip r:embed="rId3">
            <a:alphaModFix/>
          </a:blip>
          <a:stretch>
            <a:fillRect/>
          </a:stretch>
        </p:blipFill>
        <p:spPr>
          <a:xfrm>
            <a:off x="0" y="0"/>
            <a:ext cx="12192001" cy="691807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pic>
        <p:nvPicPr>
          <p:cNvPr id="227" name="Google Shape;227;g113ccd30cf8_1_13"/>
          <p:cNvPicPr preferRelativeResize="0"/>
          <p:nvPr/>
        </p:nvPicPr>
        <p:blipFill>
          <a:blip r:embed="rId3">
            <a:alphaModFix/>
          </a:blip>
          <a:stretch>
            <a:fillRect/>
          </a:stretch>
        </p:blipFill>
        <p:spPr>
          <a:xfrm>
            <a:off x="53275" y="14875"/>
            <a:ext cx="12138726" cy="68580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pic>
        <p:nvPicPr>
          <p:cNvPr id="233" name="Google Shape;233;g113ccd30cf8_0_55"/>
          <p:cNvPicPr preferRelativeResize="0"/>
          <p:nvPr/>
        </p:nvPicPr>
        <p:blipFill>
          <a:blip r:embed="rId3">
            <a:alphaModFix/>
          </a:blip>
          <a:stretch>
            <a:fillRect/>
          </a:stretch>
        </p:blipFill>
        <p:spPr>
          <a:xfrm>
            <a:off x="53275" y="53675"/>
            <a:ext cx="12138725" cy="68043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g1138242c6c0_0_15"/>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Then, What does Public Health mean? </a:t>
            </a:r>
            <a:endParaRPr/>
          </a:p>
        </p:txBody>
      </p:sp>
      <p:sp>
        <p:nvSpPr>
          <p:cNvPr id="104" name="Google Shape;104;g1138242c6c0_0_15"/>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lnSpcReduction="10000"/>
          </a:bodyPr>
          <a:lstStyle/>
          <a:p>
            <a:pPr indent="0" lvl="0" marL="0" rtl="0" algn="l">
              <a:spcBef>
                <a:spcPts val="1000"/>
              </a:spcBef>
              <a:spcAft>
                <a:spcPts val="0"/>
              </a:spcAft>
              <a:buNone/>
            </a:pPr>
            <a:r>
              <a:rPr lang="en-US" sz="3400">
                <a:highlight>
                  <a:srgbClr val="FFFFFF"/>
                </a:highlight>
              </a:rPr>
              <a:t>Public health are the approaches we use to improve the health of a population.</a:t>
            </a:r>
            <a:endParaRPr sz="3400">
              <a:highlight>
                <a:srgbClr val="FFFFFF"/>
              </a:highlight>
            </a:endParaRPr>
          </a:p>
          <a:p>
            <a:pPr indent="0" lvl="0" marL="0" rtl="0" algn="l">
              <a:spcBef>
                <a:spcPts val="1000"/>
              </a:spcBef>
              <a:spcAft>
                <a:spcPts val="0"/>
              </a:spcAft>
              <a:buNone/>
            </a:pPr>
            <a:r>
              <a:t/>
            </a:r>
            <a:endParaRPr sz="3400">
              <a:highlight>
                <a:srgbClr val="FFFFFF"/>
              </a:highlight>
            </a:endParaRPr>
          </a:p>
          <a:p>
            <a:pPr indent="0" lvl="0" marL="0" rtl="0" algn="l">
              <a:spcBef>
                <a:spcPts val="1000"/>
              </a:spcBef>
              <a:spcAft>
                <a:spcPts val="0"/>
              </a:spcAft>
              <a:buNone/>
            </a:pPr>
            <a:r>
              <a:rPr lang="en-US" sz="3400">
                <a:highlight>
                  <a:srgbClr val="FFFFFF"/>
                </a:highlight>
              </a:rPr>
              <a:t>Anyone can do this, whether it’s a government public health department, a provider, or other organizations based in the community.</a:t>
            </a:r>
            <a:endParaRPr sz="3400">
              <a:highlight>
                <a:srgbClr val="FFFFFF"/>
              </a:highlight>
            </a:endParaRPr>
          </a:p>
          <a:p>
            <a:pPr indent="0" lvl="0" marL="0" rtl="0" algn="l">
              <a:spcBef>
                <a:spcPts val="1000"/>
              </a:spcBef>
              <a:spcAft>
                <a:spcPts val="0"/>
              </a:spcAft>
              <a:buNone/>
            </a:pPr>
            <a:r>
              <a:t/>
            </a:r>
            <a:endParaRPr sz="3400">
              <a:highlight>
                <a:srgbClr val="FFFFFF"/>
              </a:highlight>
            </a:endParaRPr>
          </a:p>
          <a:p>
            <a:pPr indent="0" lvl="0" marL="0" rtl="0" algn="l">
              <a:spcBef>
                <a:spcPts val="1000"/>
              </a:spcBef>
              <a:spcAft>
                <a:spcPts val="0"/>
              </a:spcAft>
              <a:buNone/>
            </a:pPr>
            <a:r>
              <a:rPr lang="en-US" sz="3400">
                <a:highlight>
                  <a:srgbClr val="FFFFFF"/>
                </a:highlight>
              </a:rPr>
              <a:t>This term is often used to describe the local, state, and federal government public health agencies. </a:t>
            </a:r>
            <a:endParaRPr sz="3400">
              <a:highlight>
                <a:srgbClr val="FFFFFF"/>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g1138242c6c0_0_22"/>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Lastly, What is Community Health? </a:t>
            </a:r>
            <a:endParaRPr/>
          </a:p>
        </p:txBody>
      </p:sp>
      <p:sp>
        <p:nvSpPr>
          <p:cNvPr id="111" name="Google Shape;111;g1138242c6c0_0_22"/>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US" sz="3400">
                <a:highlight>
                  <a:srgbClr val="FFFFFF"/>
                </a:highlight>
              </a:rPr>
              <a:t>Community</a:t>
            </a:r>
            <a:r>
              <a:rPr lang="en-US" sz="3400">
                <a:highlight>
                  <a:srgbClr val="FFFFFF"/>
                </a:highlight>
              </a:rPr>
              <a:t> Health is about </a:t>
            </a:r>
            <a:r>
              <a:rPr i="1" lang="en-US" sz="3400">
                <a:highlight>
                  <a:srgbClr val="FFFFFF"/>
                </a:highlight>
              </a:rPr>
              <a:t>how</a:t>
            </a:r>
            <a:r>
              <a:rPr lang="en-US" sz="3400">
                <a:highlight>
                  <a:srgbClr val="FFFFFF"/>
                </a:highlight>
              </a:rPr>
              <a:t> you do it.</a:t>
            </a:r>
            <a:endParaRPr sz="3400">
              <a:highlight>
                <a:srgbClr val="FFFFFF"/>
              </a:highlight>
            </a:endParaRPr>
          </a:p>
          <a:p>
            <a:pPr indent="0" lvl="0" marL="0" rtl="0" algn="l">
              <a:spcBef>
                <a:spcPts val="1000"/>
              </a:spcBef>
              <a:spcAft>
                <a:spcPts val="0"/>
              </a:spcAft>
              <a:buNone/>
            </a:pPr>
            <a:r>
              <a:t/>
            </a:r>
            <a:endParaRPr sz="3400">
              <a:highlight>
                <a:srgbClr val="FFFFFF"/>
              </a:highlight>
            </a:endParaRPr>
          </a:p>
          <a:p>
            <a:pPr indent="0" lvl="0" marL="0" rtl="0" algn="l">
              <a:spcBef>
                <a:spcPts val="1000"/>
              </a:spcBef>
              <a:spcAft>
                <a:spcPts val="0"/>
              </a:spcAft>
              <a:buNone/>
            </a:pPr>
            <a:r>
              <a:rPr lang="en-US" sz="3400">
                <a:highlight>
                  <a:srgbClr val="FFFFFF"/>
                </a:highlight>
              </a:rPr>
              <a:t>It’s about multi-sector collaboration and approaching it in a culturally sensitive way.  </a:t>
            </a:r>
            <a:endParaRPr sz="3400">
              <a:highlight>
                <a:srgbClr val="FFFFFF"/>
              </a:highlight>
            </a:endParaRPr>
          </a:p>
          <a:p>
            <a:pPr indent="0" lvl="0" marL="0" rtl="0" algn="l">
              <a:spcBef>
                <a:spcPts val="1000"/>
              </a:spcBef>
              <a:spcAft>
                <a:spcPts val="0"/>
              </a:spcAft>
              <a:buNone/>
            </a:pPr>
            <a:r>
              <a:t/>
            </a:r>
            <a:endParaRPr sz="3400">
              <a:highlight>
                <a:srgbClr val="FFFFFF"/>
              </a:highlight>
            </a:endParaRPr>
          </a:p>
          <a:p>
            <a:pPr indent="0" lvl="0" marL="0" rtl="0" algn="l">
              <a:spcBef>
                <a:spcPts val="1000"/>
              </a:spcBef>
              <a:spcAft>
                <a:spcPts val="0"/>
              </a:spcAft>
              <a:buNone/>
            </a:pPr>
            <a:r>
              <a:rPr lang="en-US" sz="3400">
                <a:highlight>
                  <a:srgbClr val="FFFFFF"/>
                </a:highlight>
              </a:rPr>
              <a:t>It’s about engaging with the community using scientific and evidence-based approaches that meet the needs and interests of the community.</a:t>
            </a:r>
            <a:endParaRPr sz="5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g1138242c6c0_0_7"/>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What is the difference between community/population/public health? </a:t>
            </a:r>
            <a:endParaRPr/>
          </a:p>
        </p:txBody>
      </p:sp>
      <p:sp>
        <p:nvSpPr>
          <p:cNvPr id="118" name="Google Shape;118;g1138242c6c0_0_7"/>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lnSpcReduction="20000"/>
          </a:bodyPr>
          <a:lstStyle/>
          <a:p>
            <a:pPr indent="0" lvl="0" marL="0" rtl="0" algn="l">
              <a:spcBef>
                <a:spcPts val="1000"/>
              </a:spcBef>
              <a:spcAft>
                <a:spcPts val="0"/>
              </a:spcAft>
              <a:buNone/>
            </a:pPr>
            <a:r>
              <a:rPr lang="en-US" sz="3200">
                <a:highlight>
                  <a:srgbClr val="FFFFFF"/>
                </a:highlight>
              </a:rPr>
              <a:t>The term you use seems to be based on the industry.</a:t>
            </a:r>
            <a:endParaRPr sz="3200">
              <a:highlight>
                <a:srgbClr val="FFFFFF"/>
              </a:highlight>
            </a:endParaRPr>
          </a:p>
          <a:p>
            <a:pPr indent="0" lvl="0" marL="0" rtl="0" algn="l">
              <a:spcBef>
                <a:spcPts val="1000"/>
              </a:spcBef>
              <a:spcAft>
                <a:spcPts val="0"/>
              </a:spcAft>
              <a:buNone/>
            </a:pPr>
            <a:r>
              <a:t/>
            </a:r>
            <a:endParaRPr sz="3200">
              <a:highlight>
                <a:srgbClr val="FFFFFF"/>
              </a:highlight>
            </a:endParaRPr>
          </a:p>
          <a:p>
            <a:pPr indent="0" lvl="0" marL="0" rtl="0" algn="l">
              <a:spcBef>
                <a:spcPts val="1000"/>
              </a:spcBef>
              <a:spcAft>
                <a:spcPts val="0"/>
              </a:spcAft>
              <a:buNone/>
            </a:pPr>
            <a:r>
              <a:rPr lang="en-US" sz="3200">
                <a:highlight>
                  <a:srgbClr val="FFFFFF"/>
                </a:highlight>
              </a:rPr>
              <a:t>Population health is a term more commonly used in the clinical sphere and the health IT industry, while the phrase public health tends to be favored by government officials and the stakeholders who work closely with them.   </a:t>
            </a:r>
            <a:endParaRPr sz="3200">
              <a:highlight>
                <a:srgbClr val="FFFFFF"/>
              </a:highlight>
            </a:endParaRPr>
          </a:p>
          <a:p>
            <a:pPr indent="0" lvl="0" marL="0" rtl="0" algn="l">
              <a:spcBef>
                <a:spcPts val="1000"/>
              </a:spcBef>
              <a:spcAft>
                <a:spcPts val="0"/>
              </a:spcAft>
              <a:buNone/>
            </a:pPr>
            <a:r>
              <a:t/>
            </a:r>
            <a:endParaRPr sz="3200">
              <a:highlight>
                <a:srgbClr val="FFFFFF"/>
              </a:highlight>
            </a:endParaRPr>
          </a:p>
          <a:p>
            <a:pPr indent="0" lvl="0" marL="0" rtl="0" algn="l">
              <a:spcBef>
                <a:spcPts val="1000"/>
              </a:spcBef>
              <a:spcAft>
                <a:spcPts val="0"/>
              </a:spcAft>
              <a:buNone/>
            </a:pPr>
            <a:r>
              <a:rPr lang="en-US" sz="3200">
                <a:highlight>
                  <a:srgbClr val="FFFFFF"/>
                </a:highlight>
              </a:rPr>
              <a:t>Ideally, population health management and public health initiatives should all include collaboration across the care continuum and </a:t>
            </a:r>
            <a:r>
              <a:rPr lang="en-US" sz="3200">
                <a:highlight>
                  <a:srgbClr val="FFFFFF"/>
                </a:highlight>
                <a:uFill>
                  <a:noFill/>
                </a:uFill>
                <a:hlinkClick r:id="rId3"/>
              </a:rPr>
              <a:t>into the community</a:t>
            </a:r>
            <a:r>
              <a:rPr lang="en-US" sz="3200">
                <a:highlight>
                  <a:srgbClr val="FFFFFF"/>
                </a:highlight>
              </a:rPr>
              <a:t>. </a:t>
            </a:r>
            <a:endParaRPr sz="3200">
              <a:highlight>
                <a:srgbClr val="FFFFFF"/>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History of the Coalition </a:t>
            </a:r>
            <a:endParaRPr/>
          </a:p>
        </p:txBody>
      </p:sp>
      <p:sp>
        <p:nvSpPr>
          <p:cNvPr id="125" name="Google Shape;125;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rPr lang="en-US" sz="2900">
                <a:highlight>
                  <a:srgbClr val="FFFFFF"/>
                </a:highlight>
              </a:rPr>
              <a:t>The Partnerships for a Healthier Charles County (PHCC) was established in 1994 to serve as a community health network and as a forum for collaboration and sharing of information between county agencies and services. </a:t>
            </a:r>
            <a:endParaRPr sz="2900">
              <a:highlight>
                <a:srgbClr val="FFFFFF"/>
              </a:highlight>
            </a:endParaRPr>
          </a:p>
          <a:p>
            <a:pPr indent="-50800" lvl="0" marL="228600" rtl="0" algn="l">
              <a:lnSpc>
                <a:spcPct val="90000"/>
              </a:lnSpc>
              <a:spcBef>
                <a:spcPts val="0"/>
              </a:spcBef>
              <a:spcAft>
                <a:spcPts val="0"/>
              </a:spcAft>
              <a:buClr>
                <a:schemeClr val="dk1"/>
              </a:buClr>
              <a:buSzPts val="2800"/>
              <a:buNone/>
            </a:pPr>
            <a:r>
              <a:t/>
            </a:r>
            <a:endParaRPr sz="2900">
              <a:highlight>
                <a:srgbClr val="FFFFFF"/>
              </a:highlight>
            </a:endParaRPr>
          </a:p>
          <a:p>
            <a:pPr indent="-50800" lvl="0" marL="228600" rtl="0" algn="l">
              <a:lnSpc>
                <a:spcPct val="90000"/>
              </a:lnSpc>
              <a:spcBef>
                <a:spcPts val="0"/>
              </a:spcBef>
              <a:spcAft>
                <a:spcPts val="0"/>
              </a:spcAft>
              <a:buClr>
                <a:schemeClr val="dk1"/>
              </a:buClr>
              <a:buSzPts val="2800"/>
              <a:buNone/>
            </a:pPr>
            <a:r>
              <a:rPr lang="en-US" sz="2900">
                <a:highlight>
                  <a:srgbClr val="FFFFFF"/>
                </a:highlight>
              </a:rPr>
              <a:t>Over thirty non-profit and county agencies are represented in the membership and include a diverse group of agencies from government, health care, non-profit, social services, community services, insurance companies, health clinics, public schools, college, public health, and faith-based.</a:t>
            </a:r>
            <a:endParaRPr sz="4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LHIC Structure</a:t>
            </a:r>
            <a:endParaRPr/>
          </a:p>
        </p:txBody>
      </p:sp>
      <p:sp>
        <p:nvSpPr>
          <p:cNvPr id="131" name="Google Shape;131;p5"/>
          <p:cNvSpPr txBox="1"/>
          <p:nvPr>
            <p:ph idx="1" type="body"/>
          </p:nvPr>
        </p:nvSpPr>
        <p:spPr>
          <a:xfrm>
            <a:off x="838200" y="1825625"/>
            <a:ext cx="10515600" cy="4779300"/>
          </a:xfrm>
          <a:prstGeom prst="rect">
            <a:avLst/>
          </a:prstGeom>
          <a:noFill/>
          <a:ln>
            <a:noFill/>
          </a:ln>
        </p:spPr>
        <p:txBody>
          <a:bodyPr anchorCtr="0" anchor="t" bIns="45700" lIns="91425" spcFirstLastPara="1" rIns="91425" wrap="square" tIns="45700">
            <a:normAutofit lnSpcReduction="20000"/>
          </a:bodyPr>
          <a:lstStyle/>
          <a:p>
            <a:pPr indent="-228600" lvl="0" marL="228600" rtl="0" algn="l">
              <a:lnSpc>
                <a:spcPct val="90000"/>
              </a:lnSpc>
              <a:spcBef>
                <a:spcPts val="0"/>
              </a:spcBef>
              <a:spcAft>
                <a:spcPts val="0"/>
              </a:spcAft>
              <a:buClr>
                <a:schemeClr val="dk1"/>
              </a:buClr>
              <a:buSzPts val="2800"/>
              <a:buChar char="•"/>
            </a:pPr>
            <a:r>
              <a:rPr lang="en-US"/>
              <a:t>Membership is free and open to all </a:t>
            </a:r>
            <a:endParaRPr/>
          </a:p>
          <a:p>
            <a:pPr indent="0" lvl="0" marL="457200" rtl="0" algn="l">
              <a:lnSpc>
                <a:spcPct val="90000"/>
              </a:lnSpc>
              <a:spcBef>
                <a:spcPts val="0"/>
              </a:spcBef>
              <a:spcAft>
                <a:spcPts val="0"/>
              </a:spcAft>
              <a:buNone/>
            </a:pPr>
            <a:r>
              <a:t/>
            </a:r>
            <a:endParaRPr/>
          </a:p>
          <a:p>
            <a:pPr indent="-165100" lvl="0" marL="228600" rtl="0" algn="l">
              <a:lnSpc>
                <a:spcPct val="90000"/>
              </a:lnSpc>
              <a:spcBef>
                <a:spcPts val="0"/>
              </a:spcBef>
              <a:spcAft>
                <a:spcPts val="0"/>
              </a:spcAft>
              <a:buSzPts val="1800"/>
              <a:buChar char="•"/>
            </a:pPr>
            <a:r>
              <a:rPr lang="en-US"/>
              <a:t>Executive leadership of the PHCC is shared by the heads of four local entities: the Charles County Department of Health, the Charles County Public Schools, the University of Maryland Charles Regional Medical Center, and the College of Southern Maryland. </a:t>
            </a:r>
            <a:endParaRPr/>
          </a:p>
          <a:p>
            <a:pPr indent="0" lvl="0" marL="457200" rtl="0" algn="l">
              <a:lnSpc>
                <a:spcPct val="90000"/>
              </a:lnSpc>
              <a:spcBef>
                <a:spcPts val="0"/>
              </a:spcBef>
              <a:spcAft>
                <a:spcPts val="0"/>
              </a:spcAft>
              <a:buNone/>
            </a:pPr>
            <a:r>
              <a:t/>
            </a:r>
            <a:endParaRPr/>
          </a:p>
          <a:p>
            <a:pPr indent="-165100" lvl="0" marL="228600" rtl="0" algn="l">
              <a:lnSpc>
                <a:spcPct val="90000"/>
              </a:lnSpc>
              <a:spcBef>
                <a:spcPts val="0"/>
              </a:spcBef>
              <a:spcAft>
                <a:spcPts val="0"/>
              </a:spcAft>
              <a:buSzPts val="1800"/>
              <a:buChar char="•"/>
            </a:pPr>
            <a:r>
              <a:rPr lang="en-US"/>
              <a:t>A steering committee is comprised of representatives from each of the four entities and serves as an </a:t>
            </a:r>
            <a:r>
              <a:rPr lang="en-US"/>
              <a:t>advisory</a:t>
            </a:r>
            <a:r>
              <a:rPr lang="en-US"/>
              <a:t> board to the </a:t>
            </a:r>
            <a:r>
              <a:rPr lang="en-US"/>
              <a:t>executive</a:t>
            </a:r>
            <a:r>
              <a:rPr lang="en-US"/>
              <a:t> leadership. </a:t>
            </a:r>
            <a:endParaRPr/>
          </a:p>
          <a:p>
            <a:pPr indent="0" lvl="0" marL="457200" rtl="0" algn="l">
              <a:lnSpc>
                <a:spcPct val="90000"/>
              </a:lnSpc>
              <a:spcBef>
                <a:spcPts val="0"/>
              </a:spcBef>
              <a:spcAft>
                <a:spcPts val="0"/>
              </a:spcAft>
              <a:buNone/>
            </a:pPr>
            <a:r>
              <a:t/>
            </a:r>
            <a:endParaRPr/>
          </a:p>
          <a:p>
            <a:pPr indent="-165100" lvl="0" marL="228600" rtl="0" algn="l">
              <a:lnSpc>
                <a:spcPct val="90000"/>
              </a:lnSpc>
              <a:spcBef>
                <a:spcPts val="0"/>
              </a:spcBef>
              <a:spcAft>
                <a:spcPts val="0"/>
              </a:spcAft>
              <a:buSzPts val="1800"/>
              <a:buChar char="•"/>
            </a:pPr>
            <a:r>
              <a:rPr lang="en-US"/>
              <a:t>The</a:t>
            </a:r>
            <a:r>
              <a:rPr lang="en-US"/>
              <a:t> steering committee meets quarterly to set the priorities and direction of the </a:t>
            </a:r>
            <a:r>
              <a:rPr lang="en-US"/>
              <a:t>coalition</a:t>
            </a:r>
            <a:r>
              <a:rPr lang="en-US"/>
              <a:t> and to develop the agendas and speakers for each general meeting. </a:t>
            </a:r>
            <a:endParaRPr/>
          </a:p>
          <a:p>
            <a:pPr indent="0" lvl="0" marL="0" rtl="0" algn="l">
              <a:lnSpc>
                <a:spcPct val="90000"/>
              </a:lnSpc>
              <a:spcBef>
                <a:spcPts val="100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Mission and Vision</a:t>
            </a:r>
            <a:endParaRPr/>
          </a:p>
        </p:txBody>
      </p:sp>
      <p:sp>
        <p:nvSpPr>
          <p:cNvPr id="137" name="Google Shape;137;p6"/>
          <p:cNvSpPr txBox="1"/>
          <p:nvPr>
            <p:ph idx="1" type="body"/>
          </p:nvPr>
        </p:nvSpPr>
        <p:spPr>
          <a:xfrm>
            <a:off x="838200" y="1411550"/>
            <a:ext cx="10515600" cy="5233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US"/>
              <a:t>The focus of the PHCC is to improve the health outcomes of county residents as laid out the Charles County Health Needs Assessment, the Maryland State Health Improvement Process, and the federal Healthy People 2030 goals.</a:t>
            </a:r>
            <a:endParaRPr/>
          </a:p>
          <a:p>
            <a:pPr indent="0" lvl="0" marL="0" rtl="0" algn="l">
              <a:spcBef>
                <a:spcPts val="1000"/>
              </a:spcBef>
              <a:spcAft>
                <a:spcPts val="0"/>
              </a:spcAft>
              <a:buNone/>
            </a:pPr>
            <a:r>
              <a:t/>
            </a:r>
            <a:endParaRPr sz="2400"/>
          </a:p>
          <a:p>
            <a:pPr indent="0" lvl="0" marL="0" rtl="0" algn="l">
              <a:spcBef>
                <a:spcPts val="1000"/>
              </a:spcBef>
              <a:spcAft>
                <a:spcPts val="0"/>
              </a:spcAft>
              <a:buNone/>
            </a:pPr>
            <a:r>
              <a:rPr lang="en-US"/>
              <a:t>The </a:t>
            </a:r>
            <a:r>
              <a:rPr b="1" lang="en-US"/>
              <a:t>MISSION</a:t>
            </a:r>
            <a:r>
              <a:rPr lang="en-US"/>
              <a:t> of the Partnerships for a Healthier Charles County is to serve as a community health network and forum for collaboration to identify and address the health needs of our community.</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US"/>
              <a:t>The </a:t>
            </a:r>
            <a:r>
              <a:rPr b="1" lang="en-US"/>
              <a:t>VISION</a:t>
            </a:r>
            <a:r>
              <a:rPr lang="en-US"/>
              <a:t> of the Partnerships for a Healthier County is to improve the health and quality of life for all Charles County citizens with the goal of increasing life expectancy across all racial and ethnic groups.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Community Health Priorities </a:t>
            </a:r>
            <a:endParaRPr/>
          </a:p>
        </p:txBody>
      </p:sp>
      <p:sp>
        <p:nvSpPr>
          <p:cNvPr id="144" name="Google Shape;144;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spcBef>
                <a:spcPts val="0"/>
              </a:spcBef>
              <a:spcAft>
                <a:spcPts val="0"/>
              </a:spcAft>
              <a:buClr>
                <a:schemeClr val="dk1"/>
              </a:buClr>
              <a:buSzPts val="2800"/>
              <a:buNone/>
            </a:pPr>
            <a:r>
              <a:rPr lang="en-US"/>
              <a:t>T</a:t>
            </a:r>
            <a:r>
              <a:rPr lang="en-US"/>
              <a:t>he health needs prioritized include: </a:t>
            </a:r>
            <a:endParaRPr/>
          </a:p>
          <a:p>
            <a:pPr indent="-50800" lvl="0" marL="228600" rtl="0" algn="l">
              <a:spcBef>
                <a:spcPts val="0"/>
              </a:spcBef>
              <a:spcAft>
                <a:spcPts val="0"/>
              </a:spcAft>
              <a:buClr>
                <a:schemeClr val="dk1"/>
              </a:buClr>
              <a:buSzPts val="2800"/>
              <a:buNone/>
            </a:pPr>
            <a:r>
              <a:t/>
            </a:r>
            <a:endParaRPr/>
          </a:p>
          <a:p>
            <a:pPr indent="-50800" lvl="0" marL="228600" rtl="0" algn="l">
              <a:spcBef>
                <a:spcPts val="0"/>
              </a:spcBef>
              <a:spcAft>
                <a:spcPts val="0"/>
              </a:spcAft>
              <a:buClr>
                <a:schemeClr val="dk1"/>
              </a:buClr>
              <a:buSzPts val="2800"/>
              <a:buNone/>
            </a:pPr>
            <a:r>
              <a:rPr lang="en-US"/>
              <a:t>1. Disease Prevention and Management: This includes major cardiovascular disease, obesity, diabetes, and infectious disease</a:t>
            </a:r>
            <a:endParaRPr/>
          </a:p>
          <a:p>
            <a:pPr indent="-50800" lvl="0" marL="228600" rtl="0" algn="l">
              <a:spcBef>
                <a:spcPts val="0"/>
              </a:spcBef>
              <a:spcAft>
                <a:spcPts val="0"/>
              </a:spcAft>
              <a:buClr>
                <a:schemeClr val="dk1"/>
              </a:buClr>
              <a:buSzPts val="2800"/>
              <a:buNone/>
            </a:pPr>
            <a:r>
              <a:t/>
            </a:r>
            <a:endParaRPr/>
          </a:p>
          <a:p>
            <a:pPr indent="-50800" lvl="0" marL="228600" rtl="0" algn="l">
              <a:spcBef>
                <a:spcPts val="0"/>
              </a:spcBef>
              <a:spcAft>
                <a:spcPts val="0"/>
              </a:spcAft>
              <a:buClr>
                <a:schemeClr val="dk1"/>
              </a:buClr>
              <a:buSzPts val="2800"/>
              <a:buNone/>
            </a:pPr>
            <a:r>
              <a:rPr lang="en-US"/>
              <a:t>2. Behavioral Health: Including mental health and substance use </a:t>
            </a:r>
            <a:endParaRPr/>
          </a:p>
          <a:p>
            <a:pPr indent="-50800" lvl="0" marL="228600" rtl="0" algn="l">
              <a:spcBef>
                <a:spcPts val="0"/>
              </a:spcBef>
              <a:spcAft>
                <a:spcPts val="0"/>
              </a:spcAft>
              <a:buClr>
                <a:schemeClr val="dk1"/>
              </a:buClr>
              <a:buSzPts val="2800"/>
              <a:buNone/>
            </a:pPr>
            <a:r>
              <a:t/>
            </a:r>
            <a:endParaRPr/>
          </a:p>
          <a:p>
            <a:pPr indent="-50800" lvl="0" marL="228600" rtl="0" algn="l">
              <a:spcBef>
                <a:spcPts val="0"/>
              </a:spcBef>
              <a:spcAft>
                <a:spcPts val="0"/>
              </a:spcAft>
              <a:buClr>
                <a:schemeClr val="dk1"/>
              </a:buClr>
              <a:buSzPts val="2800"/>
              <a:buNone/>
            </a:pPr>
            <a:r>
              <a:rPr lang="en-US"/>
              <a:t>3. Access to Care: Emphasis on health literacy, social determinants of health, and physician recruitment/retainment.</a:t>
            </a:r>
            <a:endParaRPr/>
          </a:p>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2021-12-06T16:40:56Z</dcterms:created>
  <dc:creator>Nya Cymone Ferguson</dc:creator>
</cp:coreProperties>
</file>