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y="6858000" cx="9144000"/>
  <p:notesSz cx="9144000" cy="6858000"/>
  <p:embeddedFontLst>
    <p:embeddedFont>
      <p:font typeface="Montserrat"/>
      <p:regular r:id="rId29"/>
      <p:bold r:id="rId30"/>
      <p:italic r:id="rId31"/>
      <p:boldItalic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33" roundtripDataSignature="AMtx7mgWn9ivLvImRVu864YXK2ovViSAC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Montserrat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Montserrat-italic.fntdata"/><Relationship Id="rId30" Type="http://schemas.openxmlformats.org/officeDocument/2006/relationships/font" Target="fonts/Montserrat-bold.fntdata"/><Relationship Id="rId11" Type="http://schemas.openxmlformats.org/officeDocument/2006/relationships/slide" Target="slides/slide6.xml"/><Relationship Id="rId33" Type="http://customschemas.google.com/relationships/presentationmetadata" Target="metadata"/><Relationship Id="rId10" Type="http://schemas.openxmlformats.org/officeDocument/2006/relationships/slide" Target="slides/slide5.xml"/><Relationship Id="rId32" Type="http://schemas.openxmlformats.org/officeDocument/2006/relationships/font" Target="fonts/Montserrat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1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0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0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1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1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2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2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3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3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4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4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5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5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6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6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7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17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8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8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9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9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2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1a116344486_0_5:notes"/>
          <p:cNvSpPr/>
          <p:nvPr>
            <p:ph idx="2" type="sldImg"/>
          </p:nvPr>
        </p:nvSpPr>
        <p:spPr>
          <a:xfrm>
            <a:off x="1524300" y="514350"/>
            <a:ext cx="6096300" cy="25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1a116344486_0_5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a116344486_0_12:notes"/>
          <p:cNvSpPr/>
          <p:nvPr>
            <p:ph idx="2" type="sldImg"/>
          </p:nvPr>
        </p:nvSpPr>
        <p:spPr>
          <a:xfrm>
            <a:off x="1524300" y="514350"/>
            <a:ext cx="6096300" cy="25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1a116344486_0_12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1a116344486_0_17:notes"/>
          <p:cNvSpPr/>
          <p:nvPr>
            <p:ph idx="2" type="sldImg"/>
          </p:nvPr>
        </p:nvSpPr>
        <p:spPr>
          <a:xfrm>
            <a:off x="1524300" y="514350"/>
            <a:ext cx="6096300" cy="25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1a116344486_0_17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0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20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3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4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5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5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6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6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7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7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8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8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obj">
  <p:cSld name="OBJECT">
    <p:bg>
      <p:bgPr>
        <a:solidFill>
          <a:schemeClr val="lt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2"/>
          <p:cNvSpPr/>
          <p:nvPr/>
        </p:nvSpPr>
        <p:spPr>
          <a:xfrm>
            <a:off x="1447800" y="2514600"/>
            <a:ext cx="7239000" cy="0"/>
          </a:xfrm>
          <a:custGeom>
            <a:rect b="b" l="l" r="r" t="t"/>
            <a:pathLst>
              <a:path extrusionOk="0" h="120000" w="7239000">
                <a:moveTo>
                  <a:pt x="0" y="0"/>
                </a:moveTo>
                <a:lnTo>
                  <a:pt x="7239000" y="0"/>
                </a:lnTo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2"/>
          <p:cNvSpPr/>
          <p:nvPr/>
        </p:nvSpPr>
        <p:spPr>
          <a:xfrm>
            <a:off x="4679" y="1506931"/>
            <a:ext cx="1138555" cy="3387090"/>
          </a:xfrm>
          <a:custGeom>
            <a:rect b="b" l="l" r="r" t="t"/>
            <a:pathLst>
              <a:path extrusionOk="0" h="3387090" w="1138555">
                <a:moveTo>
                  <a:pt x="63" y="0"/>
                </a:moveTo>
                <a:lnTo>
                  <a:pt x="63" y="3386886"/>
                </a:lnTo>
                <a:lnTo>
                  <a:pt x="45595" y="3367598"/>
                </a:lnTo>
                <a:lnTo>
                  <a:pt x="90407" y="3347180"/>
                </a:lnTo>
                <a:lnTo>
                  <a:pt x="134485" y="3325651"/>
                </a:lnTo>
                <a:lnTo>
                  <a:pt x="177815" y="3303032"/>
                </a:lnTo>
                <a:lnTo>
                  <a:pt x="220382" y="3279345"/>
                </a:lnTo>
                <a:lnTo>
                  <a:pt x="262174" y="3254611"/>
                </a:lnTo>
                <a:lnTo>
                  <a:pt x="303176" y="3228848"/>
                </a:lnTo>
                <a:lnTo>
                  <a:pt x="343374" y="3202080"/>
                </a:lnTo>
                <a:lnTo>
                  <a:pt x="382754" y="3174325"/>
                </a:lnTo>
                <a:lnTo>
                  <a:pt x="421302" y="3145606"/>
                </a:lnTo>
                <a:lnTo>
                  <a:pt x="459005" y="3115942"/>
                </a:lnTo>
                <a:lnTo>
                  <a:pt x="495849" y="3085354"/>
                </a:lnTo>
                <a:lnTo>
                  <a:pt x="531819" y="3053864"/>
                </a:lnTo>
                <a:lnTo>
                  <a:pt x="566901" y="3021492"/>
                </a:lnTo>
                <a:lnTo>
                  <a:pt x="601083" y="2988258"/>
                </a:lnTo>
                <a:lnTo>
                  <a:pt x="634348" y="2954183"/>
                </a:lnTo>
                <a:lnTo>
                  <a:pt x="666685" y="2919289"/>
                </a:lnTo>
                <a:lnTo>
                  <a:pt x="698079" y="2883595"/>
                </a:lnTo>
                <a:lnTo>
                  <a:pt x="728516" y="2847122"/>
                </a:lnTo>
                <a:lnTo>
                  <a:pt x="757981" y="2809892"/>
                </a:lnTo>
                <a:lnTo>
                  <a:pt x="786462" y="2771925"/>
                </a:lnTo>
                <a:lnTo>
                  <a:pt x="813944" y="2733241"/>
                </a:lnTo>
                <a:lnTo>
                  <a:pt x="840413" y="2693862"/>
                </a:lnTo>
                <a:lnTo>
                  <a:pt x="865856" y="2653808"/>
                </a:lnTo>
                <a:lnTo>
                  <a:pt x="890258" y="2613099"/>
                </a:lnTo>
                <a:lnTo>
                  <a:pt x="913605" y="2571757"/>
                </a:lnTo>
                <a:lnTo>
                  <a:pt x="935884" y="2529803"/>
                </a:lnTo>
                <a:lnTo>
                  <a:pt x="957080" y="2487256"/>
                </a:lnTo>
                <a:lnTo>
                  <a:pt x="977180" y="2444138"/>
                </a:lnTo>
                <a:lnTo>
                  <a:pt x="996170" y="2400470"/>
                </a:lnTo>
                <a:lnTo>
                  <a:pt x="1014036" y="2356271"/>
                </a:lnTo>
                <a:lnTo>
                  <a:pt x="1030763" y="2311564"/>
                </a:lnTo>
                <a:lnTo>
                  <a:pt x="1046339" y="2266368"/>
                </a:lnTo>
                <a:lnTo>
                  <a:pt x="1060748" y="2220705"/>
                </a:lnTo>
                <a:lnTo>
                  <a:pt x="1073978" y="2174594"/>
                </a:lnTo>
                <a:lnTo>
                  <a:pt x="1086013" y="2128058"/>
                </a:lnTo>
                <a:lnTo>
                  <a:pt x="1096841" y="2081116"/>
                </a:lnTo>
                <a:lnTo>
                  <a:pt x="1106448" y="2033789"/>
                </a:lnTo>
                <a:lnTo>
                  <a:pt x="1114818" y="1986098"/>
                </a:lnTo>
                <a:lnTo>
                  <a:pt x="1121939" y="1938064"/>
                </a:lnTo>
                <a:lnTo>
                  <a:pt x="1127797" y="1889707"/>
                </a:lnTo>
                <a:lnTo>
                  <a:pt x="1132377" y="1841048"/>
                </a:lnTo>
                <a:lnTo>
                  <a:pt x="1135665" y="1792108"/>
                </a:lnTo>
                <a:lnTo>
                  <a:pt x="1137649" y="1742908"/>
                </a:lnTo>
                <a:lnTo>
                  <a:pt x="1138313" y="1693468"/>
                </a:lnTo>
                <a:lnTo>
                  <a:pt x="1137649" y="1644025"/>
                </a:lnTo>
                <a:lnTo>
                  <a:pt x="1135665" y="1594822"/>
                </a:lnTo>
                <a:lnTo>
                  <a:pt x="1132377" y="1545879"/>
                </a:lnTo>
                <a:lnTo>
                  <a:pt x="1127797" y="1497217"/>
                </a:lnTo>
                <a:lnTo>
                  <a:pt x="1121939" y="1448857"/>
                </a:lnTo>
                <a:lnTo>
                  <a:pt x="1114818" y="1400820"/>
                </a:lnTo>
                <a:lnTo>
                  <a:pt x="1106448" y="1353127"/>
                </a:lnTo>
                <a:lnTo>
                  <a:pt x="1096841" y="1305797"/>
                </a:lnTo>
                <a:lnTo>
                  <a:pt x="1086013" y="1258853"/>
                </a:lnTo>
                <a:lnTo>
                  <a:pt x="1073978" y="1212314"/>
                </a:lnTo>
                <a:lnTo>
                  <a:pt x="1060748" y="1166201"/>
                </a:lnTo>
                <a:lnTo>
                  <a:pt x="1046339" y="1120536"/>
                </a:lnTo>
                <a:lnTo>
                  <a:pt x="1030763" y="1075338"/>
                </a:lnTo>
                <a:lnTo>
                  <a:pt x="1014036" y="1030628"/>
                </a:lnTo>
                <a:lnTo>
                  <a:pt x="996170" y="986428"/>
                </a:lnTo>
                <a:lnTo>
                  <a:pt x="977180" y="942758"/>
                </a:lnTo>
                <a:lnTo>
                  <a:pt x="957080" y="899639"/>
                </a:lnTo>
                <a:lnTo>
                  <a:pt x="935884" y="857090"/>
                </a:lnTo>
                <a:lnTo>
                  <a:pt x="913605" y="815134"/>
                </a:lnTo>
                <a:lnTo>
                  <a:pt x="890258" y="773791"/>
                </a:lnTo>
                <a:lnTo>
                  <a:pt x="865856" y="733082"/>
                </a:lnTo>
                <a:lnTo>
                  <a:pt x="840413" y="693026"/>
                </a:lnTo>
                <a:lnTo>
                  <a:pt x="813944" y="653646"/>
                </a:lnTo>
                <a:lnTo>
                  <a:pt x="786462" y="614961"/>
                </a:lnTo>
                <a:lnTo>
                  <a:pt x="757981" y="576993"/>
                </a:lnTo>
                <a:lnTo>
                  <a:pt x="728516" y="539762"/>
                </a:lnTo>
                <a:lnTo>
                  <a:pt x="698079" y="503289"/>
                </a:lnTo>
                <a:lnTo>
                  <a:pt x="666685" y="467594"/>
                </a:lnTo>
                <a:lnTo>
                  <a:pt x="634348" y="432699"/>
                </a:lnTo>
                <a:lnTo>
                  <a:pt x="601083" y="398624"/>
                </a:lnTo>
                <a:lnTo>
                  <a:pt x="566901" y="365390"/>
                </a:lnTo>
                <a:lnTo>
                  <a:pt x="531819" y="333017"/>
                </a:lnTo>
                <a:lnTo>
                  <a:pt x="495849" y="301527"/>
                </a:lnTo>
                <a:lnTo>
                  <a:pt x="459005" y="270939"/>
                </a:lnTo>
                <a:lnTo>
                  <a:pt x="421302" y="241275"/>
                </a:lnTo>
                <a:lnTo>
                  <a:pt x="382754" y="212556"/>
                </a:lnTo>
                <a:lnTo>
                  <a:pt x="343374" y="184802"/>
                </a:lnTo>
                <a:lnTo>
                  <a:pt x="303176" y="158033"/>
                </a:lnTo>
                <a:lnTo>
                  <a:pt x="262174" y="132272"/>
                </a:lnTo>
                <a:lnTo>
                  <a:pt x="220382" y="107537"/>
                </a:lnTo>
                <a:lnTo>
                  <a:pt x="177815" y="83851"/>
                </a:lnTo>
                <a:lnTo>
                  <a:pt x="134485" y="61233"/>
                </a:lnTo>
                <a:lnTo>
                  <a:pt x="90407" y="39705"/>
                </a:lnTo>
                <a:lnTo>
                  <a:pt x="45595" y="19287"/>
                </a:lnTo>
                <a:lnTo>
                  <a:pt x="63" y="0"/>
                </a:lnTo>
                <a:close/>
              </a:path>
            </a:pathLst>
          </a:custGeom>
          <a:solidFill>
            <a:srgbClr val="99CCCC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2"/>
          <p:cNvSpPr/>
          <p:nvPr/>
        </p:nvSpPr>
        <p:spPr>
          <a:xfrm>
            <a:off x="0" y="702532"/>
            <a:ext cx="815975" cy="3243580"/>
          </a:xfrm>
          <a:custGeom>
            <a:rect b="b" l="l" r="r" t="t"/>
            <a:pathLst>
              <a:path extrusionOk="0" h="3243579" w="815975">
                <a:moveTo>
                  <a:pt x="0" y="0"/>
                </a:moveTo>
                <a:lnTo>
                  <a:pt x="0" y="3243067"/>
                </a:lnTo>
                <a:lnTo>
                  <a:pt x="34533" y="3216937"/>
                </a:lnTo>
                <a:lnTo>
                  <a:pt x="72967" y="3186358"/>
                </a:lnTo>
                <a:lnTo>
                  <a:pt x="110549" y="3154939"/>
                </a:lnTo>
                <a:lnTo>
                  <a:pt x="147269" y="3122699"/>
                </a:lnTo>
                <a:lnTo>
                  <a:pt x="183117" y="3089656"/>
                </a:lnTo>
                <a:lnTo>
                  <a:pt x="218084" y="3055828"/>
                </a:lnTo>
                <a:lnTo>
                  <a:pt x="252160" y="3021235"/>
                </a:lnTo>
                <a:lnTo>
                  <a:pt x="285337" y="2985894"/>
                </a:lnTo>
                <a:lnTo>
                  <a:pt x="317604" y="2949826"/>
                </a:lnTo>
                <a:lnTo>
                  <a:pt x="348953" y="2913048"/>
                </a:lnTo>
                <a:lnTo>
                  <a:pt x="379373" y="2875578"/>
                </a:lnTo>
                <a:lnTo>
                  <a:pt x="408856" y="2837437"/>
                </a:lnTo>
                <a:lnTo>
                  <a:pt x="437392" y="2798641"/>
                </a:lnTo>
                <a:lnTo>
                  <a:pt x="464971" y="2759211"/>
                </a:lnTo>
                <a:lnTo>
                  <a:pt x="491584" y="2719164"/>
                </a:lnTo>
                <a:lnTo>
                  <a:pt x="517222" y="2678519"/>
                </a:lnTo>
                <a:lnTo>
                  <a:pt x="541875" y="2637295"/>
                </a:lnTo>
                <a:lnTo>
                  <a:pt x="565533" y="2595510"/>
                </a:lnTo>
                <a:lnTo>
                  <a:pt x="588188" y="2553184"/>
                </a:lnTo>
                <a:lnTo>
                  <a:pt x="609830" y="2510334"/>
                </a:lnTo>
                <a:lnTo>
                  <a:pt x="630450" y="2466980"/>
                </a:lnTo>
                <a:lnTo>
                  <a:pt x="650037" y="2423139"/>
                </a:lnTo>
                <a:lnTo>
                  <a:pt x="668583" y="2378832"/>
                </a:lnTo>
                <a:lnTo>
                  <a:pt x="686078" y="2334075"/>
                </a:lnTo>
                <a:lnTo>
                  <a:pt x="702512" y="2288889"/>
                </a:lnTo>
                <a:lnTo>
                  <a:pt x="717877" y="2243291"/>
                </a:lnTo>
                <a:lnTo>
                  <a:pt x="732163" y="2197300"/>
                </a:lnTo>
                <a:lnTo>
                  <a:pt x="745360" y="2150936"/>
                </a:lnTo>
                <a:lnTo>
                  <a:pt x="757459" y="2104216"/>
                </a:lnTo>
                <a:lnTo>
                  <a:pt x="768451" y="2057159"/>
                </a:lnTo>
                <a:lnTo>
                  <a:pt x="778325" y="2009784"/>
                </a:lnTo>
                <a:lnTo>
                  <a:pt x="787073" y="1962109"/>
                </a:lnTo>
                <a:lnTo>
                  <a:pt x="794686" y="1914153"/>
                </a:lnTo>
                <a:lnTo>
                  <a:pt x="801153" y="1865935"/>
                </a:lnTo>
                <a:lnTo>
                  <a:pt x="806465" y="1817474"/>
                </a:lnTo>
                <a:lnTo>
                  <a:pt x="810614" y="1768788"/>
                </a:lnTo>
                <a:lnTo>
                  <a:pt x="813588" y="1719895"/>
                </a:lnTo>
                <a:lnTo>
                  <a:pt x="815380" y="1670814"/>
                </a:lnTo>
                <a:lnTo>
                  <a:pt x="815980" y="1621565"/>
                </a:lnTo>
                <a:lnTo>
                  <a:pt x="815380" y="1572312"/>
                </a:lnTo>
                <a:lnTo>
                  <a:pt x="813588" y="1523227"/>
                </a:lnTo>
                <a:lnTo>
                  <a:pt x="810614" y="1474331"/>
                </a:lnTo>
                <a:lnTo>
                  <a:pt x="806465" y="1425641"/>
                </a:lnTo>
                <a:lnTo>
                  <a:pt x="801153" y="1377177"/>
                </a:lnTo>
                <a:lnTo>
                  <a:pt x="794686" y="1328956"/>
                </a:lnTo>
                <a:lnTo>
                  <a:pt x="787073" y="1280997"/>
                </a:lnTo>
                <a:lnTo>
                  <a:pt x="778325" y="1233320"/>
                </a:lnTo>
                <a:lnTo>
                  <a:pt x="768451" y="1185942"/>
                </a:lnTo>
                <a:lnTo>
                  <a:pt x="757459" y="1138882"/>
                </a:lnTo>
                <a:lnTo>
                  <a:pt x="745360" y="1092159"/>
                </a:lnTo>
                <a:lnTo>
                  <a:pt x="732163" y="1045792"/>
                </a:lnTo>
                <a:lnTo>
                  <a:pt x="717877" y="999800"/>
                </a:lnTo>
                <a:lnTo>
                  <a:pt x="702512" y="954200"/>
                </a:lnTo>
                <a:lnTo>
                  <a:pt x="686078" y="909011"/>
                </a:lnTo>
                <a:lnTo>
                  <a:pt x="668583" y="864253"/>
                </a:lnTo>
                <a:lnTo>
                  <a:pt x="650037" y="819944"/>
                </a:lnTo>
                <a:lnTo>
                  <a:pt x="630450" y="776102"/>
                </a:lnTo>
                <a:lnTo>
                  <a:pt x="609830" y="732746"/>
                </a:lnTo>
                <a:lnTo>
                  <a:pt x="588188" y="689894"/>
                </a:lnTo>
                <a:lnTo>
                  <a:pt x="565533" y="647567"/>
                </a:lnTo>
                <a:lnTo>
                  <a:pt x="541875" y="605781"/>
                </a:lnTo>
                <a:lnTo>
                  <a:pt x="517222" y="564556"/>
                </a:lnTo>
                <a:lnTo>
                  <a:pt x="491584" y="523910"/>
                </a:lnTo>
                <a:lnTo>
                  <a:pt x="464971" y="483862"/>
                </a:lnTo>
                <a:lnTo>
                  <a:pt x="437392" y="444430"/>
                </a:lnTo>
                <a:lnTo>
                  <a:pt x="408856" y="405634"/>
                </a:lnTo>
                <a:lnTo>
                  <a:pt x="379373" y="367491"/>
                </a:lnTo>
                <a:lnTo>
                  <a:pt x="348953" y="330021"/>
                </a:lnTo>
                <a:lnTo>
                  <a:pt x="317604" y="293243"/>
                </a:lnTo>
                <a:lnTo>
                  <a:pt x="285337" y="257174"/>
                </a:lnTo>
                <a:lnTo>
                  <a:pt x="252160" y="221833"/>
                </a:lnTo>
                <a:lnTo>
                  <a:pt x="218084" y="187239"/>
                </a:lnTo>
                <a:lnTo>
                  <a:pt x="183117" y="153411"/>
                </a:lnTo>
                <a:lnTo>
                  <a:pt x="147269" y="120368"/>
                </a:lnTo>
                <a:lnTo>
                  <a:pt x="110549" y="88127"/>
                </a:lnTo>
                <a:lnTo>
                  <a:pt x="72967" y="56708"/>
                </a:lnTo>
                <a:lnTo>
                  <a:pt x="34533" y="26129"/>
                </a:lnTo>
                <a:lnTo>
                  <a:pt x="0" y="0"/>
                </a:lnTo>
                <a:close/>
              </a:path>
            </a:pathLst>
          </a:custGeom>
          <a:solidFill>
            <a:srgbClr val="006666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2"/>
          <p:cNvSpPr txBox="1"/>
          <p:nvPr>
            <p:ph type="ctrTitle"/>
          </p:nvPr>
        </p:nvSpPr>
        <p:spPr>
          <a:xfrm>
            <a:off x="916939" y="854455"/>
            <a:ext cx="7310120" cy="6286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2"/>
          <p:cNvSpPr txBox="1"/>
          <p:nvPr>
            <p:ph idx="1" type="subTitle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2"/>
          <p:cNvSpPr txBox="1"/>
          <p:nvPr>
            <p:ph idx="11" type="ft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2"/>
          <p:cNvSpPr txBox="1"/>
          <p:nvPr>
            <p:ph idx="10" type="dt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2"/>
          <p:cNvSpPr txBox="1"/>
          <p:nvPr>
            <p:ph idx="12" type="sldNum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3"/>
          <p:cNvSpPr txBox="1"/>
          <p:nvPr>
            <p:ph type="title"/>
          </p:nvPr>
        </p:nvSpPr>
        <p:spPr>
          <a:xfrm>
            <a:off x="838517" y="900303"/>
            <a:ext cx="7466964" cy="50545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3"/>
          <p:cNvSpPr txBox="1"/>
          <p:nvPr>
            <p:ph idx="1" type="body"/>
          </p:nvPr>
        </p:nvSpPr>
        <p:spPr>
          <a:xfrm>
            <a:off x="548957" y="1870646"/>
            <a:ext cx="8046084" cy="37706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3"/>
          <p:cNvSpPr txBox="1"/>
          <p:nvPr>
            <p:ph idx="11" type="ft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3"/>
          <p:cNvSpPr txBox="1"/>
          <p:nvPr>
            <p:ph idx="10" type="dt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3"/>
          <p:cNvSpPr txBox="1"/>
          <p:nvPr>
            <p:ph idx="12" type="sldNum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4"/>
          <p:cNvSpPr txBox="1"/>
          <p:nvPr>
            <p:ph type="title"/>
          </p:nvPr>
        </p:nvSpPr>
        <p:spPr>
          <a:xfrm>
            <a:off x="838517" y="900303"/>
            <a:ext cx="7466964" cy="50545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4"/>
          <p:cNvSpPr txBox="1"/>
          <p:nvPr>
            <p:ph idx="1" type="body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4"/>
          <p:cNvSpPr txBox="1"/>
          <p:nvPr>
            <p:ph idx="2" type="body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4"/>
          <p:cNvSpPr txBox="1"/>
          <p:nvPr>
            <p:ph idx="11" type="ft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4"/>
          <p:cNvSpPr txBox="1"/>
          <p:nvPr>
            <p:ph idx="10" type="dt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4"/>
          <p:cNvSpPr txBox="1"/>
          <p:nvPr>
            <p:ph idx="12" type="sldNum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5"/>
          <p:cNvSpPr txBox="1"/>
          <p:nvPr>
            <p:ph type="title"/>
          </p:nvPr>
        </p:nvSpPr>
        <p:spPr>
          <a:xfrm>
            <a:off x="838517" y="900303"/>
            <a:ext cx="7466964" cy="50545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5"/>
          <p:cNvSpPr txBox="1"/>
          <p:nvPr>
            <p:ph idx="11" type="ft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5"/>
          <p:cNvSpPr txBox="1"/>
          <p:nvPr>
            <p:ph idx="10" type="dt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5"/>
          <p:cNvSpPr txBox="1"/>
          <p:nvPr>
            <p:ph idx="12" type="sldNum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6"/>
          <p:cNvSpPr txBox="1"/>
          <p:nvPr>
            <p:ph idx="11" type="ft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6"/>
          <p:cNvSpPr txBox="1"/>
          <p:nvPr>
            <p:ph idx="10" type="dt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6"/>
          <p:cNvSpPr txBox="1"/>
          <p:nvPr>
            <p:ph idx="12" type="sldNum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1"/>
          <p:cNvSpPr/>
          <p:nvPr/>
        </p:nvSpPr>
        <p:spPr>
          <a:xfrm>
            <a:off x="0" y="968903"/>
            <a:ext cx="876300" cy="2558415"/>
          </a:xfrm>
          <a:custGeom>
            <a:rect b="b" l="l" r="r" t="t"/>
            <a:pathLst>
              <a:path extrusionOk="0" h="2558415" w="876300">
                <a:moveTo>
                  <a:pt x="0" y="0"/>
                </a:moveTo>
                <a:lnTo>
                  <a:pt x="0" y="2557947"/>
                </a:lnTo>
                <a:lnTo>
                  <a:pt x="43345" y="2534301"/>
                </a:lnTo>
                <a:lnTo>
                  <a:pt x="90299" y="2507102"/>
                </a:lnTo>
                <a:lnTo>
                  <a:pt x="136063" y="2478982"/>
                </a:lnTo>
                <a:lnTo>
                  <a:pt x="180621" y="2449965"/>
                </a:lnTo>
                <a:lnTo>
                  <a:pt x="223957" y="2420075"/>
                </a:lnTo>
                <a:lnTo>
                  <a:pt x="266054" y="2389334"/>
                </a:lnTo>
                <a:lnTo>
                  <a:pt x="306897" y="2357766"/>
                </a:lnTo>
                <a:lnTo>
                  <a:pt x="346469" y="2325396"/>
                </a:lnTo>
                <a:lnTo>
                  <a:pt x="384755" y="2292246"/>
                </a:lnTo>
                <a:lnTo>
                  <a:pt x="421737" y="2258340"/>
                </a:lnTo>
                <a:lnTo>
                  <a:pt x="457400" y="2223701"/>
                </a:lnTo>
                <a:lnTo>
                  <a:pt x="491728" y="2188354"/>
                </a:lnTo>
                <a:lnTo>
                  <a:pt x="524704" y="2152321"/>
                </a:lnTo>
                <a:lnTo>
                  <a:pt x="556312" y="2115626"/>
                </a:lnTo>
                <a:lnTo>
                  <a:pt x="586536" y="2078293"/>
                </a:lnTo>
                <a:lnTo>
                  <a:pt x="615360" y="2040346"/>
                </a:lnTo>
                <a:lnTo>
                  <a:pt x="642767" y="2001807"/>
                </a:lnTo>
                <a:lnTo>
                  <a:pt x="668742" y="1962700"/>
                </a:lnTo>
                <a:lnTo>
                  <a:pt x="693268" y="1923049"/>
                </a:lnTo>
                <a:lnTo>
                  <a:pt x="716329" y="1882878"/>
                </a:lnTo>
                <a:lnTo>
                  <a:pt x="737909" y="1842210"/>
                </a:lnTo>
                <a:lnTo>
                  <a:pt x="757991" y="1801068"/>
                </a:lnTo>
                <a:lnTo>
                  <a:pt x="776560" y="1759476"/>
                </a:lnTo>
                <a:lnTo>
                  <a:pt x="793599" y="1717457"/>
                </a:lnTo>
                <a:lnTo>
                  <a:pt x="809093" y="1675036"/>
                </a:lnTo>
                <a:lnTo>
                  <a:pt x="823024" y="1632236"/>
                </a:lnTo>
                <a:lnTo>
                  <a:pt x="835377" y="1589079"/>
                </a:lnTo>
                <a:lnTo>
                  <a:pt x="846135" y="1545590"/>
                </a:lnTo>
                <a:lnTo>
                  <a:pt x="855282" y="1501793"/>
                </a:lnTo>
                <a:lnTo>
                  <a:pt x="862803" y="1457710"/>
                </a:lnTo>
                <a:lnTo>
                  <a:pt x="868681" y="1413366"/>
                </a:lnTo>
                <a:lnTo>
                  <a:pt x="872899" y="1368784"/>
                </a:lnTo>
                <a:lnTo>
                  <a:pt x="875442" y="1323987"/>
                </a:lnTo>
                <a:lnTo>
                  <a:pt x="876293" y="1278999"/>
                </a:lnTo>
                <a:lnTo>
                  <a:pt x="875442" y="1234006"/>
                </a:lnTo>
                <a:lnTo>
                  <a:pt x="872899" y="1189205"/>
                </a:lnTo>
                <a:lnTo>
                  <a:pt x="868681" y="1144619"/>
                </a:lnTo>
                <a:lnTo>
                  <a:pt x="862803" y="1100271"/>
                </a:lnTo>
                <a:lnTo>
                  <a:pt x="855282" y="1056185"/>
                </a:lnTo>
                <a:lnTo>
                  <a:pt x="846135" y="1012385"/>
                </a:lnTo>
                <a:lnTo>
                  <a:pt x="835377" y="968893"/>
                </a:lnTo>
                <a:lnTo>
                  <a:pt x="823024" y="925734"/>
                </a:lnTo>
                <a:lnTo>
                  <a:pt x="809093" y="882931"/>
                </a:lnTo>
                <a:lnTo>
                  <a:pt x="793599" y="840507"/>
                </a:lnTo>
                <a:lnTo>
                  <a:pt x="776560" y="798487"/>
                </a:lnTo>
                <a:lnTo>
                  <a:pt x="757991" y="756893"/>
                </a:lnTo>
                <a:lnTo>
                  <a:pt x="737909" y="715749"/>
                </a:lnTo>
                <a:lnTo>
                  <a:pt x="716329" y="675079"/>
                </a:lnTo>
                <a:lnTo>
                  <a:pt x="693268" y="634906"/>
                </a:lnTo>
                <a:lnTo>
                  <a:pt x="668742" y="595254"/>
                </a:lnTo>
                <a:lnTo>
                  <a:pt x="642767" y="556147"/>
                </a:lnTo>
                <a:lnTo>
                  <a:pt x="615360" y="517607"/>
                </a:lnTo>
                <a:lnTo>
                  <a:pt x="586536" y="479658"/>
                </a:lnTo>
                <a:lnTo>
                  <a:pt x="556312" y="442324"/>
                </a:lnTo>
                <a:lnTo>
                  <a:pt x="524704" y="405629"/>
                </a:lnTo>
                <a:lnTo>
                  <a:pt x="491728" y="369595"/>
                </a:lnTo>
                <a:lnTo>
                  <a:pt x="457400" y="334247"/>
                </a:lnTo>
                <a:lnTo>
                  <a:pt x="421737" y="299608"/>
                </a:lnTo>
                <a:lnTo>
                  <a:pt x="384755" y="265702"/>
                </a:lnTo>
                <a:lnTo>
                  <a:pt x="346469" y="232552"/>
                </a:lnTo>
                <a:lnTo>
                  <a:pt x="306897" y="200181"/>
                </a:lnTo>
                <a:lnTo>
                  <a:pt x="266054" y="168613"/>
                </a:lnTo>
                <a:lnTo>
                  <a:pt x="223957" y="137872"/>
                </a:lnTo>
                <a:lnTo>
                  <a:pt x="180621" y="107981"/>
                </a:lnTo>
                <a:lnTo>
                  <a:pt x="136063" y="78964"/>
                </a:lnTo>
                <a:lnTo>
                  <a:pt x="90299" y="50845"/>
                </a:lnTo>
                <a:lnTo>
                  <a:pt x="43345" y="23646"/>
                </a:lnTo>
                <a:lnTo>
                  <a:pt x="0" y="0"/>
                </a:lnTo>
                <a:close/>
              </a:path>
            </a:pathLst>
          </a:custGeom>
          <a:solidFill>
            <a:srgbClr val="99CCCC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21"/>
          <p:cNvSpPr/>
          <p:nvPr/>
        </p:nvSpPr>
        <p:spPr>
          <a:xfrm>
            <a:off x="0" y="279196"/>
            <a:ext cx="668655" cy="2596515"/>
          </a:xfrm>
          <a:custGeom>
            <a:rect b="b" l="l" r="r" t="t"/>
            <a:pathLst>
              <a:path extrusionOk="0" h="2596515" w="668655">
                <a:moveTo>
                  <a:pt x="0" y="0"/>
                </a:moveTo>
                <a:lnTo>
                  <a:pt x="0" y="2595915"/>
                </a:lnTo>
                <a:lnTo>
                  <a:pt x="35471" y="2570304"/>
                </a:lnTo>
                <a:lnTo>
                  <a:pt x="74629" y="2540083"/>
                </a:lnTo>
                <a:lnTo>
                  <a:pt x="112697" y="2508722"/>
                </a:lnTo>
                <a:lnTo>
                  <a:pt x="149657" y="2476253"/>
                </a:lnTo>
                <a:lnTo>
                  <a:pt x="185494" y="2442707"/>
                </a:lnTo>
                <a:lnTo>
                  <a:pt x="220190" y="2408117"/>
                </a:lnTo>
                <a:lnTo>
                  <a:pt x="253729" y="2372515"/>
                </a:lnTo>
                <a:lnTo>
                  <a:pt x="286094" y="2335933"/>
                </a:lnTo>
                <a:lnTo>
                  <a:pt x="317270" y="2298404"/>
                </a:lnTo>
                <a:lnTo>
                  <a:pt x="347238" y="2259958"/>
                </a:lnTo>
                <a:lnTo>
                  <a:pt x="375983" y="2220630"/>
                </a:lnTo>
                <a:lnTo>
                  <a:pt x="403487" y="2180449"/>
                </a:lnTo>
                <a:lnTo>
                  <a:pt x="429735" y="2139450"/>
                </a:lnTo>
                <a:lnTo>
                  <a:pt x="454710" y="2097663"/>
                </a:lnTo>
                <a:lnTo>
                  <a:pt x="478394" y="2055122"/>
                </a:lnTo>
                <a:lnTo>
                  <a:pt x="500772" y="2011857"/>
                </a:lnTo>
                <a:lnTo>
                  <a:pt x="521827" y="1967902"/>
                </a:lnTo>
                <a:lnTo>
                  <a:pt x="541541" y="1923288"/>
                </a:lnTo>
                <a:lnTo>
                  <a:pt x="559899" y="1878047"/>
                </a:lnTo>
                <a:lnTo>
                  <a:pt x="576884" y="1832212"/>
                </a:lnTo>
                <a:lnTo>
                  <a:pt x="592480" y="1785815"/>
                </a:lnTo>
                <a:lnTo>
                  <a:pt x="606669" y="1738887"/>
                </a:lnTo>
                <a:lnTo>
                  <a:pt x="619435" y="1691462"/>
                </a:lnTo>
                <a:lnTo>
                  <a:pt x="630761" y="1643570"/>
                </a:lnTo>
                <a:lnTo>
                  <a:pt x="640631" y="1595245"/>
                </a:lnTo>
                <a:lnTo>
                  <a:pt x="649028" y="1546518"/>
                </a:lnTo>
                <a:lnTo>
                  <a:pt x="655936" y="1497422"/>
                </a:lnTo>
                <a:lnTo>
                  <a:pt x="661338" y="1447988"/>
                </a:lnTo>
                <a:lnTo>
                  <a:pt x="665216" y="1398248"/>
                </a:lnTo>
                <a:lnTo>
                  <a:pt x="667556" y="1348236"/>
                </a:lnTo>
                <a:lnTo>
                  <a:pt x="668340" y="1297983"/>
                </a:lnTo>
                <a:lnTo>
                  <a:pt x="667556" y="1247724"/>
                </a:lnTo>
                <a:lnTo>
                  <a:pt x="665216" y="1197707"/>
                </a:lnTo>
                <a:lnTo>
                  <a:pt x="661338" y="1147964"/>
                </a:lnTo>
                <a:lnTo>
                  <a:pt x="655936" y="1098526"/>
                </a:lnTo>
                <a:lnTo>
                  <a:pt x="649028" y="1049426"/>
                </a:lnTo>
                <a:lnTo>
                  <a:pt x="640631" y="1000696"/>
                </a:lnTo>
                <a:lnTo>
                  <a:pt x="630761" y="952368"/>
                </a:lnTo>
                <a:lnTo>
                  <a:pt x="619435" y="904473"/>
                </a:lnTo>
                <a:lnTo>
                  <a:pt x="606669" y="857045"/>
                </a:lnTo>
                <a:lnTo>
                  <a:pt x="592480" y="810115"/>
                </a:lnTo>
                <a:lnTo>
                  <a:pt x="576884" y="763716"/>
                </a:lnTo>
                <a:lnTo>
                  <a:pt x="559899" y="717879"/>
                </a:lnTo>
                <a:lnTo>
                  <a:pt x="541541" y="672637"/>
                </a:lnTo>
                <a:lnTo>
                  <a:pt x="521827" y="628021"/>
                </a:lnTo>
                <a:lnTo>
                  <a:pt x="500772" y="584064"/>
                </a:lnTo>
                <a:lnTo>
                  <a:pt x="478394" y="540798"/>
                </a:lnTo>
                <a:lnTo>
                  <a:pt x="454710" y="498256"/>
                </a:lnTo>
                <a:lnTo>
                  <a:pt x="429735" y="456468"/>
                </a:lnTo>
                <a:lnTo>
                  <a:pt x="403487" y="415468"/>
                </a:lnTo>
                <a:lnTo>
                  <a:pt x="375983" y="375287"/>
                </a:lnTo>
                <a:lnTo>
                  <a:pt x="347238" y="335958"/>
                </a:lnTo>
                <a:lnTo>
                  <a:pt x="317270" y="297512"/>
                </a:lnTo>
                <a:lnTo>
                  <a:pt x="286094" y="259982"/>
                </a:lnTo>
                <a:lnTo>
                  <a:pt x="253729" y="223400"/>
                </a:lnTo>
                <a:lnTo>
                  <a:pt x="220190" y="187798"/>
                </a:lnTo>
                <a:lnTo>
                  <a:pt x="185494" y="153208"/>
                </a:lnTo>
                <a:lnTo>
                  <a:pt x="149657" y="119662"/>
                </a:lnTo>
                <a:lnTo>
                  <a:pt x="112697" y="87192"/>
                </a:lnTo>
                <a:lnTo>
                  <a:pt x="74629" y="55831"/>
                </a:lnTo>
                <a:lnTo>
                  <a:pt x="35471" y="25611"/>
                </a:lnTo>
                <a:lnTo>
                  <a:pt x="0" y="0"/>
                </a:lnTo>
                <a:close/>
              </a:path>
            </a:pathLst>
          </a:custGeom>
          <a:solidFill>
            <a:srgbClr val="006666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8;p21"/>
          <p:cNvSpPr/>
          <p:nvPr/>
        </p:nvSpPr>
        <p:spPr>
          <a:xfrm>
            <a:off x="1371600" y="1524000"/>
            <a:ext cx="7315200" cy="0"/>
          </a:xfrm>
          <a:custGeom>
            <a:rect b="b" l="l" r="r" t="t"/>
            <a:pathLst>
              <a:path extrusionOk="0" h="120000" w="7315200">
                <a:moveTo>
                  <a:pt x="0" y="0"/>
                </a:moveTo>
                <a:lnTo>
                  <a:pt x="7315200" y="0"/>
                </a:lnTo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9;p21"/>
          <p:cNvSpPr txBox="1"/>
          <p:nvPr>
            <p:ph type="title"/>
          </p:nvPr>
        </p:nvSpPr>
        <p:spPr>
          <a:xfrm>
            <a:off x="838517" y="900303"/>
            <a:ext cx="7466964" cy="50545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" name="Google Shape;10;p21"/>
          <p:cNvSpPr txBox="1"/>
          <p:nvPr>
            <p:ph idx="1" type="body"/>
          </p:nvPr>
        </p:nvSpPr>
        <p:spPr>
          <a:xfrm>
            <a:off x="548957" y="1870646"/>
            <a:ext cx="8046084" cy="37706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21"/>
          <p:cNvSpPr txBox="1"/>
          <p:nvPr>
            <p:ph idx="11" type="ft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1"/>
          <p:cNvSpPr txBox="1"/>
          <p:nvPr>
            <p:ph idx="10" type="dt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1"/>
          <p:cNvSpPr txBox="1"/>
          <p:nvPr>
            <p:ph idx="12" type="sldNum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rtl="0" algn="r">
              <a:spcBef>
                <a:spcPts val="0"/>
              </a:spcBef>
              <a:buNone/>
              <a:defRPr b="0" sz="180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sz="180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sz="180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sz="180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sz="180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sz="180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sz="180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sz="180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sz="180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0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7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1.jpg"/><Relationship Id="rId4" Type="http://schemas.openxmlformats.org/officeDocument/2006/relationships/image" Target="../media/image8.jpg"/><Relationship Id="rId5" Type="http://schemas.openxmlformats.org/officeDocument/2006/relationships/image" Target="../media/image2.jpg"/><Relationship Id="rId6" Type="http://schemas.openxmlformats.org/officeDocument/2006/relationships/image" Target="../media/image6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health.maryland.gov/phpa/OEHFP/OFPCHS/Pages/CottageFoods.aspx" TargetMode="Externa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s://health.maryland.gov/phpa/OEHFP/OFPCHS/Pages/CottageFoods.aspx" TargetMode="External"/><Relationship Id="rId4" Type="http://schemas.openxmlformats.org/officeDocument/2006/relationships/hyperlink" Target="https://health.maryland.gov/phpa/OEHFP/OFPCHS/Pages/CottageFoods.aspx" TargetMode="External"/><Relationship Id="rId5" Type="http://schemas.openxmlformats.org/officeDocument/2006/relationships/hyperlink" Target="https://health.maryland.gov/phpa/OEHFP/OFPCHS/Pages/CottageFoods.aspx" TargetMode="Externa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s://health.maryland.gov/phpa/OEHFP/OFPCHS/Pages/Cottagefoods.aspx" TargetMode="Externa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Relationship Id="rId4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"/>
          <p:cNvSpPr txBox="1"/>
          <p:nvPr/>
        </p:nvSpPr>
        <p:spPr>
          <a:xfrm>
            <a:off x="916939" y="854455"/>
            <a:ext cx="5413375" cy="6286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rPr>
              <a:t>TEMPORARY EVENTS</a:t>
            </a:r>
            <a:endParaRPr sz="4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1521777" y="3382200"/>
            <a:ext cx="6447155" cy="16065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2700" marR="508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Charles County Department of Health, Division of Environmental Health</a:t>
            </a:r>
            <a:endParaRPr sz="29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0"/>
          <p:cNvSpPr txBox="1"/>
          <p:nvPr>
            <p:ph type="title"/>
          </p:nvPr>
        </p:nvSpPr>
        <p:spPr>
          <a:xfrm>
            <a:off x="764540" y="535685"/>
            <a:ext cx="5107940" cy="5670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Approved Work Surfaces</a:t>
            </a:r>
            <a:endParaRPr sz="3600"/>
          </a:p>
        </p:txBody>
      </p:sp>
      <p:sp>
        <p:nvSpPr>
          <p:cNvPr id="107" name="Google Shape;107;p10"/>
          <p:cNvSpPr txBox="1"/>
          <p:nvPr/>
        </p:nvSpPr>
        <p:spPr>
          <a:xfrm>
            <a:off x="1448752" y="1832800"/>
            <a:ext cx="7079615" cy="42373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609600" lvl="0" marL="622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750"/>
              <a:buFont typeface="Noto Sans Symbols"/>
              <a:buChar char="⚪"/>
            </a:pPr>
            <a:r>
              <a:rPr lang="en-US" sz="25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Cross-contamination shall not occur:</a:t>
            </a:r>
            <a:endParaRPr sz="25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533400" lvl="1" marL="1003300" marR="5080" rtl="0" algn="l">
              <a:lnSpc>
                <a:spcPct val="108095"/>
              </a:lnSpc>
              <a:spcBef>
                <a:spcPts val="530"/>
              </a:spcBef>
              <a:spcAft>
                <a:spcPts val="0"/>
              </a:spcAft>
              <a:buClr>
                <a:srgbClr val="99CCCC"/>
              </a:buClr>
              <a:buSzPts val="1450"/>
              <a:buFont typeface="Noto Sans Symbols"/>
              <a:buChar char="●"/>
            </a:pPr>
            <a:r>
              <a:rPr b="0" i="0" lang="en-US" sz="21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Separate work surfaces must be provided for  raw and cooked food products.</a:t>
            </a:r>
            <a:endParaRPr b="0" i="0" sz="2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533400" lvl="1" marL="1003300" marR="53339" rtl="0" algn="l">
              <a:lnSpc>
                <a:spcPct val="108095"/>
              </a:lnSpc>
              <a:spcBef>
                <a:spcPts val="500"/>
              </a:spcBef>
              <a:spcAft>
                <a:spcPts val="0"/>
              </a:spcAft>
              <a:buClr>
                <a:srgbClr val="99CCCC"/>
              </a:buClr>
              <a:buSzPts val="1450"/>
              <a:buFont typeface="Noto Sans Symbols"/>
              <a:buChar char="●"/>
            </a:pPr>
            <a:r>
              <a:rPr b="0" i="0" lang="en-US" sz="21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Wiping cloths must be stored in an approved  sanitizing solution.</a:t>
            </a:r>
            <a:endParaRPr b="0" i="0" sz="2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57200" lvl="2" marL="1384300" marR="0" rtl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rgbClr val="006666"/>
              </a:buClr>
              <a:buSzPts val="1300"/>
              <a:buFont typeface="Noto Sans Symbols"/>
              <a:buChar char="⚪"/>
            </a:pPr>
            <a:r>
              <a:rPr b="0" i="0" lang="en-US" sz="2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50-100 PPM chlorine, or</a:t>
            </a:r>
            <a:endParaRPr b="0" i="0" sz="20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57200" lvl="2" marL="13843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006666"/>
              </a:buClr>
              <a:buSzPts val="1300"/>
              <a:buFont typeface="Noto Sans Symbols"/>
              <a:buChar char="⚪"/>
            </a:pPr>
            <a:r>
              <a:rPr b="0" i="0" lang="en-US" sz="2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200-400 PPM quaternary ammonia</a:t>
            </a:r>
            <a:endParaRPr b="0" i="0" sz="20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533400" lvl="1" marL="1003300" marR="848994" rtl="0" algn="l">
              <a:lnSpc>
                <a:spcPct val="108095"/>
              </a:lnSpc>
              <a:spcBef>
                <a:spcPts val="530"/>
              </a:spcBef>
              <a:spcAft>
                <a:spcPts val="0"/>
              </a:spcAft>
              <a:buClr>
                <a:srgbClr val="99CCCC"/>
              </a:buClr>
              <a:buSzPts val="1450"/>
              <a:buFont typeface="Noto Sans Symbols"/>
              <a:buChar char="●"/>
            </a:pPr>
            <a:r>
              <a:rPr b="0" i="0" lang="en-US" sz="21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Utensils must be cleaned and sanitized  between uses.</a:t>
            </a:r>
            <a:endParaRPr b="0" i="0" sz="2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533400" lvl="1" marL="1003300" marR="48260" rtl="0" algn="l">
              <a:lnSpc>
                <a:spcPct val="108095"/>
              </a:lnSpc>
              <a:spcBef>
                <a:spcPts val="500"/>
              </a:spcBef>
              <a:spcAft>
                <a:spcPts val="0"/>
              </a:spcAft>
              <a:buClr>
                <a:srgbClr val="99CCCC"/>
              </a:buClr>
              <a:buSzPts val="1450"/>
              <a:buFont typeface="Noto Sans Symbols"/>
              <a:buChar char="●"/>
            </a:pPr>
            <a:r>
              <a:rPr b="0" i="0" lang="en-US" sz="21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Foods stored in coolers should be stored in a  manner that prevents cross contamination.</a:t>
            </a:r>
            <a:endParaRPr b="0" i="0" sz="2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57200" lvl="2" marL="1384300" marR="383540" rtl="0" algn="l">
              <a:lnSpc>
                <a:spcPct val="108000"/>
              </a:lnSpc>
              <a:spcBef>
                <a:spcPts val="480"/>
              </a:spcBef>
              <a:spcAft>
                <a:spcPts val="0"/>
              </a:spcAft>
              <a:buClr>
                <a:srgbClr val="006666"/>
              </a:buClr>
              <a:buSzPts val="1300"/>
              <a:buFont typeface="Noto Sans Symbols"/>
              <a:buChar char="⚪"/>
            </a:pPr>
            <a:r>
              <a:rPr b="0" i="0" lang="en-US" sz="2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i.e. raw hamburgers should not be stored  with lettuce, etc.</a:t>
            </a:r>
            <a:endParaRPr b="0" i="0" sz="20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1"/>
          <p:cNvSpPr txBox="1"/>
          <p:nvPr>
            <p:ph type="title"/>
          </p:nvPr>
        </p:nvSpPr>
        <p:spPr>
          <a:xfrm>
            <a:off x="1448752" y="837310"/>
            <a:ext cx="4778375" cy="5670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Protect Exposed Foods</a:t>
            </a:r>
            <a:endParaRPr sz="3600"/>
          </a:p>
        </p:txBody>
      </p:sp>
      <p:sp>
        <p:nvSpPr>
          <p:cNvPr id="113" name="Google Shape;113;p11"/>
          <p:cNvSpPr txBox="1"/>
          <p:nvPr/>
        </p:nvSpPr>
        <p:spPr>
          <a:xfrm>
            <a:off x="1905952" y="1870900"/>
            <a:ext cx="6669405" cy="40303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85750" lvl="0" marL="298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CCCC"/>
              </a:buClr>
              <a:buSzPts val="175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No cooking on the ground.</a:t>
            </a:r>
            <a:endParaRPr sz="25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0" marL="298450" marR="267335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9CCCC"/>
              </a:buClr>
              <a:buSzPts val="175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Food must be stored off of the ground  surface.</a:t>
            </a:r>
            <a:endParaRPr sz="25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28600" lvl="1" marL="698500" marR="588645" rtl="0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6666"/>
              </a:buClr>
              <a:buSzPts val="1400"/>
              <a:buFont typeface="Noto Sans Symbols"/>
              <a:buChar char="⚪"/>
            </a:pPr>
            <a:r>
              <a:rPr b="0" i="0" lang="en-US" sz="2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Coolers containing food must be off of  ground</a:t>
            </a:r>
            <a:endParaRPr b="0" i="0" sz="22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0" marL="298450" marR="508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9CCCC"/>
              </a:buClr>
              <a:buSzPts val="175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Food must not be stored in proximity of  waste containers, pesticides, or  cleansers.</a:t>
            </a:r>
            <a:endParaRPr sz="25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0" marL="298450" marR="1072515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9CCCC"/>
              </a:buClr>
              <a:buSzPts val="175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Food must be protected from the  weather, i.e. rain.</a:t>
            </a:r>
            <a:endParaRPr sz="25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2"/>
          <p:cNvSpPr txBox="1"/>
          <p:nvPr>
            <p:ph type="title"/>
          </p:nvPr>
        </p:nvSpPr>
        <p:spPr>
          <a:xfrm>
            <a:off x="838517" y="900303"/>
            <a:ext cx="7466964" cy="50545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62293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Ice and Water From Approved Source</a:t>
            </a:r>
            <a:endParaRPr/>
          </a:p>
        </p:txBody>
      </p:sp>
      <p:sp>
        <p:nvSpPr>
          <p:cNvPr id="119" name="Google Shape;119;p12"/>
          <p:cNvSpPr txBox="1"/>
          <p:nvPr/>
        </p:nvSpPr>
        <p:spPr>
          <a:xfrm>
            <a:off x="1448752" y="1838642"/>
            <a:ext cx="7085965" cy="37020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42900" lvl="0" marL="355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450"/>
              <a:buFont typeface="Noto Sans Symbols"/>
              <a:buChar char="⚪"/>
            </a:pPr>
            <a:r>
              <a:rPr lang="en-US" sz="21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All water must be from a tested water supply.</a:t>
            </a:r>
            <a:endParaRPr sz="2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28600" lvl="1" marL="1155700" marR="0" rtl="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rgbClr val="006666"/>
              </a:buClr>
              <a:buSzPts val="1150"/>
              <a:buFont typeface="Noto Sans Symbols"/>
              <a:buChar char="⚪"/>
            </a:pPr>
            <a:r>
              <a:rPr b="0" i="0" lang="en-US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Located on a public water supply</a:t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28600" lvl="1" marL="1155700" marR="5080" rtl="0" algn="l">
              <a:lnSpc>
                <a:spcPct val="107722"/>
              </a:lnSpc>
              <a:spcBef>
                <a:spcPts val="459"/>
              </a:spcBef>
              <a:spcAft>
                <a:spcPts val="0"/>
              </a:spcAft>
              <a:buClr>
                <a:srgbClr val="006666"/>
              </a:buClr>
              <a:buSzPts val="1150"/>
              <a:buFont typeface="Noto Sans Symbols"/>
              <a:buChar char="⚪"/>
            </a:pPr>
            <a:r>
              <a:rPr b="0" i="0" lang="en-US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Private well that is tested quarterly and has passed  most recent test, such as a church or fire station  (check with Health Department)</a:t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55600" marR="273050" rtl="0" algn="l">
              <a:lnSpc>
                <a:spcPct val="108095"/>
              </a:lnSpc>
              <a:spcBef>
                <a:spcPts val="500"/>
              </a:spcBef>
              <a:spcAft>
                <a:spcPts val="0"/>
              </a:spcAft>
              <a:buClr>
                <a:srgbClr val="006666"/>
              </a:buClr>
              <a:buSzPts val="1450"/>
              <a:buFont typeface="Noto Sans Symbols"/>
              <a:buChar char="⚪"/>
            </a:pPr>
            <a:r>
              <a:rPr lang="en-US" sz="21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Holding tanks on mobile units must be sanitized  often, preferably before every fill up.</a:t>
            </a:r>
            <a:endParaRPr sz="2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55600" marR="977900" rtl="0" algn="l">
              <a:lnSpc>
                <a:spcPct val="108095"/>
              </a:lnSpc>
              <a:spcBef>
                <a:spcPts val="500"/>
              </a:spcBef>
              <a:spcAft>
                <a:spcPts val="0"/>
              </a:spcAft>
              <a:buClr>
                <a:srgbClr val="006666"/>
              </a:buClr>
              <a:buSzPts val="1450"/>
              <a:buFont typeface="Noto Sans Symbols"/>
              <a:buChar char="⚪"/>
            </a:pPr>
            <a:r>
              <a:rPr lang="en-US" sz="21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Any hoses used for water delivery must be  potable water/NSF approved hoses.</a:t>
            </a:r>
            <a:endParaRPr sz="2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55600" marR="0" rtl="0" algn="l">
              <a:lnSpc>
                <a:spcPct val="100000"/>
              </a:lnSpc>
              <a:spcBef>
                <a:spcPts val="215"/>
              </a:spcBef>
              <a:spcAft>
                <a:spcPts val="0"/>
              </a:spcAft>
              <a:buClr>
                <a:srgbClr val="006666"/>
              </a:buClr>
              <a:buSzPts val="1450"/>
              <a:buFont typeface="Noto Sans Symbols"/>
              <a:buChar char="⚪"/>
            </a:pPr>
            <a:r>
              <a:rPr lang="en-US" sz="21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All ice must be from an approved source.</a:t>
            </a:r>
            <a:endParaRPr sz="2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0" marL="755650" marR="0" rtl="0" algn="l">
              <a:lnSpc>
                <a:spcPct val="100000"/>
              </a:lnSpc>
              <a:spcBef>
                <a:spcPts val="229"/>
              </a:spcBef>
              <a:spcAft>
                <a:spcPts val="0"/>
              </a:spcAft>
              <a:buClr>
                <a:srgbClr val="99CCCC"/>
              </a:buClr>
              <a:buSzPts val="1300"/>
              <a:buFont typeface="Noto Sans Symbols"/>
              <a:buChar char="●"/>
            </a:pPr>
            <a:r>
              <a:rPr lang="en-US" sz="19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From a licensed facility</a:t>
            </a:r>
            <a:endParaRPr sz="19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0" marL="755650" marR="0" rtl="0" algn="l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99CCCC"/>
              </a:buClr>
              <a:buSzPts val="1300"/>
              <a:buFont typeface="Noto Sans Symbols"/>
              <a:buChar char="●"/>
            </a:pPr>
            <a:r>
              <a:rPr lang="en-US" sz="19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Ice supply company</a:t>
            </a:r>
            <a:endParaRPr sz="19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3"/>
          <p:cNvSpPr txBox="1"/>
          <p:nvPr>
            <p:ph type="title"/>
          </p:nvPr>
        </p:nvSpPr>
        <p:spPr>
          <a:xfrm>
            <a:off x="1448752" y="837310"/>
            <a:ext cx="3912870" cy="5670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Restroom Facilities</a:t>
            </a:r>
            <a:endParaRPr sz="3600"/>
          </a:p>
        </p:txBody>
      </p:sp>
      <p:sp>
        <p:nvSpPr>
          <p:cNvPr id="125" name="Google Shape;125;p13"/>
          <p:cNvSpPr txBox="1"/>
          <p:nvPr/>
        </p:nvSpPr>
        <p:spPr>
          <a:xfrm>
            <a:off x="1448752" y="1876488"/>
            <a:ext cx="6855459" cy="36676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42900" lvl="0" marL="355600" marR="184785" rtl="0" algn="l">
              <a:lnSpc>
                <a:spcPct val="107931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2000"/>
              <a:buFont typeface="Noto Sans Symbols"/>
              <a:buChar char="⚪"/>
            </a:pPr>
            <a:r>
              <a:rPr lang="en-US" sz="29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Employee toilet facilities must be  within a reasonable distance and  must be available during all hours  of operation.</a:t>
            </a:r>
            <a:endParaRPr sz="29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55650" marR="421005" rtl="0" algn="l">
              <a:lnSpc>
                <a:spcPct val="108000"/>
              </a:lnSpc>
              <a:spcBef>
                <a:spcPts val="595"/>
              </a:spcBef>
              <a:spcAft>
                <a:spcPts val="0"/>
              </a:spcAft>
              <a:buClr>
                <a:srgbClr val="99CCCC"/>
              </a:buClr>
              <a:buSzPts val="1750"/>
              <a:buFont typeface="Noto Sans Symbols"/>
              <a:buChar char="●"/>
            </a:pPr>
            <a:r>
              <a:rPr b="0" i="0" lang="en-US" sz="25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Reasonable distance</a:t>
            </a:r>
            <a:endParaRPr b="0" i="0" sz="25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55650" marR="519430" rtl="0" algn="l">
              <a:lnSpc>
                <a:spcPct val="108000"/>
              </a:lnSpc>
              <a:spcBef>
                <a:spcPts val="600"/>
              </a:spcBef>
              <a:spcAft>
                <a:spcPts val="0"/>
              </a:spcAft>
              <a:buClr>
                <a:srgbClr val="99CCCC"/>
              </a:buClr>
              <a:buSzPts val="1750"/>
              <a:buFont typeface="Noto Sans Symbols"/>
              <a:buChar char="●"/>
            </a:pPr>
            <a:r>
              <a:rPr b="0" i="0" lang="en-US" sz="25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Employee toilets should have hand  washing facilities when possible.</a:t>
            </a:r>
            <a:endParaRPr b="0" i="0" sz="25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55600" marR="5080" rtl="0" algn="l">
              <a:lnSpc>
                <a:spcPct val="107931"/>
              </a:lnSpc>
              <a:spcBef>
                <a:spcPts val="700"/>
              </a:spcBef>
              <a:spcAft>
                <a:spcPts val="0"/>
              </a:spcAft>
              <a:buClr>
                <a:srgbClr val="006666"/>
              </a:buClr>
              <a:buSzPts val="2000"/>
              <a:buFont typeface="Noto Sans Symbols"/>
              <a:buChar char="⚪"/>
            </a:pPr>
            <a:r>
              <a:rPr lang="en-US" sz="29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Employees must wash hands when  returning from restroom.</a:t>
            </a:r>
            <a:endParaRPr sz="29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4"/>
          <p:cNvSpPr txBox="1"/>
          <p:nvPr>
            <p:ph type="title"/>
          </p:nvPr>
        </p:nvSpPr>
        <p:spPr>
          <a:xfrm>
            <a:off x="1448752" y="837310"/>
            <a:ext cx="3862704" cy="5670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Employee Hygiene</a:t>
            </a:r>
            <a:endParaRPr sz="3600"/>
          </a:p>
        </p:txBody>
      </p:sp>
      <p:sp>
        <p:nvSpPr>
          <p:cNvPr id="131" name="Google Shape;131;p14"/>
          <p:cNvSpPr txBox="1"/>
          <p:nvPr/>
        </p:nvSpPr>
        <p:spPr>
          <a:xfrm>
            <a:off x="1448750" y="1581975"/>
            <a:ext cx="7092300" cy="513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74015" lvl="0" marL="38671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450"/>
              <a:buFont typeface="Noto Sans Symbols"/>
              <a:buChar char="⚪"/>
            </a:pPr>
            <a:r>
              <a:rPr lang="en-US" sz="21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Food handlers must have clean outer garments.</a:t>
            </a:r>
            <a:endParaRPr sz="2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5565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99CCCC"/>
              </a:buClr>
              <a:buSzPts val="1300"/>
              <a:buFont typeface="Noto Sans Symbols"/>
              <a:buChar char="●"/>
            </a:pPr>
            <a:r>
              <a:rPr b="0" i="0" lang="en-US" sz="19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Shirt is required</a:t>
            </a:r>
            <a:endParaRPr b="0" i="0" sz="19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556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450"/>
              <a:buFont typeface="Noto Sans Symbols"/>
              <a:buChar char="⚪"/>
            </a:pPr>
            <a:r>
              <a:rPr lang="en-US" sz="21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Food handlers must wear adequate hair restraint.</a:t>
            </a:r>
            <a:endParaRPr sz="2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556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CCCC"/>
              </a:buClr>
              <a:buSzPts val="1300"/>
              <a:buFont typeface="Noto Sans Symbols"/>
              <a:buChar char="●"/>
            </a:pPr>
            <a:r>
              <a:rPr b="0" i="0" lang="en-US" sz="19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Hat, hairnet, bandana</a:t>
            </a:r>
            <a:endParaRPr b="0" i="0" sz="19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5565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99CCCC"/>
              </a:buClr>
              <a:buSzPts val="1300"/>
              <a:buFont typeface="Noto Sans Symbols"/>
              <a:buChar char="●"/>
            </a:pPr>
            <a:r>
              <a:rPr b="0" i="0" lang="en-US" sz="19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Visors may be worn if hair is tied into a pony tail</a:t>
            </a:r>
            <a:endParaRPr b="0" i="0" sz="19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55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450"/>
              <a:buFont typeface="Noto Sans Symbols"/>
              <a:buChar char="⚪"/>
            </a:pPr>
            <a:r>
              <a:rPr lang="en-US" sz="21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Gloves are worn when handling ready to eat food.</a:t>
            </a:r>
            <a:endParaRPr sz="2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55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450"/>
              <a:buFont typeface="Noto Sans Symbols"/>
              <a:buChar char="⚪"/>
            </a:pPr>
            <a:r>
              <a:rPr lang="en-US" sz="21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Hands must be kept clean.</a:t>
            </a:r>
            <a:endParaRPr sz="2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74015" lvl="0" marL="386715" marR="269430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450"/>
              <a:buFont typeface="Noto Sans Symbols"/>
              <a:buChar char="⚪"/>
            </a:pPr>
            <a:r>
              <a:rPr lang="en-US" sz="21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Employees shall not use  tobacco in food service areas.</a:t>
            </a:r>
            <a:endParaRPr sz="2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74015" lvl="0" marL="386715" marR="264604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450"/>
              <a:buFont typeface="Noto Sans Symbols"/>
              <a:buChar char="⚪"/>
            </a:pPr>
            <a:r>
              <a:rPr lang="en-US" sz="21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Employees may not be ill or  have the following symptoms:</a:t>
            </a:r>
            <a:endParaRPr sz="2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556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CCCC"/>
              </a:buClr>
              <a:buSzPts val="1300"/>
              <a:buFont typeface="Noto Sans Symbols"/>
              <a:buChar char="●"/>
            </a:pPr>
            <a:r>
              <a:rPr b="0" i="0" lang="en-US" sz="19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Diarrhea</a:t>
            </a:r>
            <a:endParaRPr b="0" i="0" sz="19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556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CCCC"/>
              </a:buClr>
              <a:buSzPts val="1300"/>
              <a:buFont typeface="Noto Sans Symbols"/>
              <a:buChar char="●"/>
            </a:pPr>
            <a:r>
              <a:rPr b="0" i="0" lang="en-US" sz="19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Open sores</a:t>
            </a:r>
            <a:endParaRPr b="0" i="0" sz="19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556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CCCC"/>
              </a:buClr>
              <a:buSzPts val="1300"/>
              <a:buFont typeface="Noto Sans Symbols"/>
              <a:buChar char="●"/>
            </a:pPr>
            <a:r>
              <a:rPr b="0" i="0" lang="en-US" sz="19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Persistent sneezing,</a:t>
            </a:r>
            <a:r>
              <a:rPr lang="en-US" sz="19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sz="19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        coughing, or runny nose.</a:t>
            </a:r>
            <a:endParaRPr b="0" i="0" sz="19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2" name="Google Shape;132;p14"/>
          <p:cNvSpPr txBox="1"/>
          <p:nvPr/>
        </p:nvSpPr>
        <p:spPr>
          <a:xfrm>
            <a:off x="2157401" y="6104635"/>
            <a:ext cx="30720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3" name="Google Shape;133;p14"/>
          <p:cNvSpPr/>
          <p:nvPr/>
        </p:nvSpPr>
        <p:spPr>
          <a:xfrm>
            <a:off x="5942367" y="3656017"/>
            <a:ext cx="3200388" cy="2529543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4"/>
          <p:cNvSpPr txBox="1"/>
          <p:nvPr/>
        </p:nvSpPr>
        <p:spPr>
          <a:xfrm>
            <a:off x="6479540" y="6216141"/>
            <a:ext cx="2225675" cy="320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Proper Glove Use</a:t>
            </a:r>
            <a:endParaRPr sz="2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5"/>
          <p:cNvSpPr txBox="1"/>
          <p:nvPr>
            <p:ph type="title"/>
          </p:nvPr>
        </p:nvSpPr>
        <p:spPr>
          <a:xfrm>
            <a:off x="1448752" y="837310"/>
            <a:ext cx="3201670" cy="5670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Waste Disposal</a:t>
            </a:r>
            <a:endParaRPr sz="3600"/>
          </a:p>
        </p:txBody>
      </p:sp>
      <p:sp>
        <p:nvSpPr>
          <p:cNvPr id="140" name="Google Shape;140;p15"/>
          <p:cNvSpPr/>
          <p:nvPr/>
        </p:nvSpPr>
        <p:spPr>
          <a:xfrm>
            <a:off x="5410199" y="3657600"/>
            <a:ext cx="3432124" cy="2336761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5"/>
          <p:cNvSpPr txBox="1"/>
          <p:nvPr/>
        </p:nvSpPr>
        <p:spPr>
          <a:xfrm>
            <a:off x="1102325" y="1733425"/>
            <a:ext cx="7239300" cy="47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42900" lvl="0" marL="355600" marR="5080" rtl="0" algn="l">
              <a:lnSpc>
                <a:spcPct val="9619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450"/>
              <a:buFont typeface="Noto Sans Symbols"/>
              <a:buChar char="⚪"/>
            </a:pPr>
            <a:r>
              <a:rPr lang="en-US" sz="21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There must be an approved method of disposing  refuse.</a:t>
            </a:r>
            <a:endParaRPr sz="2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55650" marR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99CCCC"/>
              </a:buClr>
              <a:buSzPts val="1300"/>
              <a:buFont typeface="Noto Sans Symbols"/>
              <a:buChar char="●"/>
            </a:pPr>
            <a:r>
              <a:rPr b="0" i="0" lang="en-US" sz="19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Provide garbage containers</a:t>
            </a:r>
            <a:endParaRPr b="0" i="0" sz="19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55650" marR="344805" rtl="0" algn="l">
              <a:lnSpc>
                <a:spcPct val="95789"/>
              </a:lnSpc>
              <a:spcBef>
                <a:spcPts val="440"/>
              </a:spcBef>
              <a:spcAft>
                <a:spcPts val="0"/>
              </a:spcAft>
              <a:buClr>
                <a:srgbClr val="99CCCC"/>
              </a:buClr>
              <a:buSzPts val="1300"/>
              <a:buFont typeface="Noto Sans Symbols"/>
              <a:buChar char="●"/>
            </a:pPr>
            <a:r>
              <a:rPr b="0" i="0" lang="en-US" sz="19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Ensure waste will be transported to appropriate  garbage facilities</a:t>
            </a:r>
            <a:endParaRPr b="0" i="0" sz="19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55600" marR="5080" rtl="0" algn="l">
              <a:lnSpc>
                <a:spcPct val="96190"/>
              </a:lnSpc>
              <a:spcBef>
                <a:spcPts val="495"/>
              </a:spcBef>
              <a:spcAft>
                <a:spcPts val="0"/>
              </a:spcAft>
              <a:buClr>
                <a:srgbClr val="006666"/>
              </a:buClr>
              <a:buSzPts val="1450"/>
              <a:buFont typeface="Noto Sans Symbols"/>
              <a:buChar char="⚪"/>
            </a:pPr>
            <a:r>
              <a:rPr lang="en-US" sz="21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There must be an approved method of disposing  liquid waste.</a:t>
            </a:r>
            <a:endParaRPr sz="2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55650" marR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99CCCC"/>
              </a:buClr>
              <a:buSzPts val="1300"/>
              <a:buFont typeface="Noto Sans Symbols"/>
              <a:buChar char="●"/>
            </a:pPr>
            <a:r>
              <a:rPr b="0" i="0" lang="en-US" sz="19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Waste water may NOT</a:t>
            </a:r>
            <a:endParaRPr b="0" i="0" sz="19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5565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99CCCC"/>
              </a:buClr>
              <a:buSzPts val="1300"/>
              <a:buFont typeface="Noto Sans Symbols"/>
              <a:buChar char="●"/>
            </a:pPr>
            <a:r>
              <a:rPr b="0" i="0" lang="en-US" sz="19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be dumped on the ground</a:t>
            </a:r>
            <a:endParaRPr b="0" i="0" sz="19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74015" lvl="0" marL="386715" marR="3487420" rtl="0" algn="l">
              <a:lnSpc>
                <a:spcPct val="120000"/>
              </a:lnSpc>
              <a:spcBef>
                <a:spcPts val="80"/>
              </a:spcBef>
              <a:spcAft>
                <a:spcPts val="0"/>
              </a:spcAft>
              <a:buClr>
                <a:srgbClr val="006666"/>
              </a:buClr>
              <a:buSzPts val="1450"/>
              <a:buFont typeface="Noto Sans Symbols"/>
              <a:buChar char="⚪"/>
            </a:pPr>
            <a:r>
              <a:rPr lang="en-US" sz="21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Ensure trash container  location does not pose  an insect or food  contamination issue.</a:t>
            </a:r>
            <a:endParaRPr sz="2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23749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Not Acceptable</a:t>
            </a:r>
            <a:endParaRPr sz="2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"/>
          <p:cNvSpPr txBox="1"/>
          <p:nvPr>
            <p:ph type="title"/>
          </p:nvPr>
        </p:nvSpPr>
        <p:spPr>
          <a:xfrm>
            <a:off x="1448752" y="837310"/>
            <a:ext cx="5311140" cy="5670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Insect and Vermin Control</a:t>
            </a:r>
            <a:endParaRPr sz="3600"/>
          </a:p>
        </p:txBody>
      </p:sp>
      <p:sp>
        <p:nvSpPr>
          <p:cNvPr id="147" name="Google Shape;147;p16"/>
          <p:cNvSpPr/>
          <p:nvPr/>
        </p:nvSpPr>
        <p:spPr>
          <a:xfrm>
            <a:off x="5867400" y="3657600"/>
            <a:ext cx="2666999" cy="228917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16"/>
          <p:cNvSpPr txBox="1"/>
          <p:nvPr/>
        </p:nvSpPr>
        <p:spPr>
          <a:xfrm>
            <a:off x="1448752" y="1870900"/>
            <a:ext cx="6838315" cy="4508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42900" lvl="0" marL="355600" marR="93345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750"/>
              <a:buFont typeface="Noto Sans Symbols"/>
              <a:buChar char="⚪"/>
            </a:pPr>
            <a:r>
              <a:rPr lang="en-US" sz="25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Effective vermin and insect control  measures must be utilized:</a:t>
            </a:r>
            <a:endParaRPr sz="25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55650" marR="508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99CCCC"/>
              </a:buClr>
              <a:buSzPts val="1450"/>
              <a:buFont typeface="Noto Sans Symbols"/>
              <a:buChar char="●"/>
            </a:pPr>
            <a:r>
              <a:rPr b="0" i="0" lang="en-US" sz="21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Overhead protection is required (with  screening on three sides if there is open food  or food preparation).</a:t>
            </a:r>
            <a:endParaRPr b="0" i="0" sz="2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55650" marR="285750" rtl="0" algn="l">
              <a:lnSpc>
                <a:spcPct val="96190"/>
              </a:lnSpc>
              <a:spcBef>
                <a:spcPts val="484"/>
              </a:spcBef>
              <a:spcAft>
                <a:spcPts val="0"/>
              </a:spcAft>
              <a:buClr>
                <a:srgbClr val="99CCCC"/>
              </a:buClr>
              <a:buSzPts val="1450"/>
              <a:buFont typeface="Noto Sans Symbols"/>
              <a:buChar char="●"/>
            </a:pPr>
            <a:r>
              <a:rPr b="0" i="0" lang="en-US" sz="21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Grills outside of the screened area must be  provided with a lid.</a:t>
            </a:r>
            <a:endParaRPr b="0" i="0" sz="2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0035" lvl="1" marL="749935" marR="2710815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99CCCC"/>
              </a:buClr>
              <a:buSzPts val="1450"/>
              <a:buFont typeface="Noto Sans Symbols"/>
              <a:buChar char="●"/>
            </a:pPr>
            <a:r>
              <a:rPr b="0" i="0" lang="en-US" sz="21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Fans may be used to  control insects at serving  areas.</a:t>
            </a:r>
            <a:endParaRPr b="0" i="0" sz="2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0035" lvl="1" marL="749935" marR="257619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CCCC"/>
              </a:buClr>
              <a:buSzPts val="1450"/>
              <a:buFont typeface="Noto Sans Symbols"/>
              <a:buChar char="●"/>
            </a:pPr>
            <a:r>
              <a:rPr b="0" i="0" lang="en-US" sz="21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Doors and windows of  mobile units must be kept  closed, or screened.</a:t>
            </a:r>
            <a:endParaRPr b="0" i="0" sz="2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205740" rtl="0" algn="r">
              <a:lnSpc>
                <a:spcPct val="100000"/>
              </a:lnSpc>
              <a:spcBef>
                <a:spcPts val="1964"/>
              </a:spcBef>
              <a:spcAft>
                <a:spcPts val="0"/>
              </a:spcAft>
              <a:buNone/>
            </a:pPr>
            <a:r>
              <a:rPr i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Acceptable Tent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7"/>
          <p:cNvSpPr txBox="1"/>
          <p:nvPr>
            <p:ph type="title"/>
          </p:nvPr>
        </p:nvSpPr>
        <p:spPr>
          <a:xfrm>
            <a:off x="1448752" y="837310"/>
            <a:ext cx="3712210" cy="5670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Adequate Lighting</a:t>
            </a:r>
            <a:endParaRPr sz="3600"/>
          </a:p>
        </p:txBody>
      </p:sp>
      <p:sp>
        <p:nvSpPr>
          <p:cNvPr id="154" name="Google Shape;154;p17"/>
          <p:cNvSpPr txBox="1"/>
          <p:nvPr/>
        </p:nvSpPr>
        <p:spPr>
          <a:xfrm>
            <a:off x="1448752" y="1870900"/>
            <a:ext cx="7033895" cy="3728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609600" lvl="0" marL="622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750"/>
              <a:buFont typeface="Noto Sans Symbols"/>
              <a:buChar char="⚪"/>
            </a:pPr>
            <a:r>
              <a:rPr lang="en-US" sz="25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Adequate lighting must be provided:</a:t>
            </a:r>
            <a:endParaRPr sz="25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533400" lvl="1" marL="1003300" marR="508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99CCCC"/>
              </a:buClr>
              <a:buSzPts val="1450"/>
              <a:buFont typeface="Noto Sans Symbols"/>
              <a:buChar char="●"/>
            </a:pPr>
            <a:r>
              <a:rPr b="0" i="0" lang="en-US" sz="21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Lights in food service, preparation, and ware  washing areas should be shielded.</a:t>
            </a:r>
            <a:endParaRPr b="0" i="0" sz="2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533400" lvl="1" marL="1003300" marR="111506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99CCCC"/>
              </a:buClr>
              <a:buSzPts val="1450"/>
              <a:buFont typeface="Noto Sans Symbols"/>
              <a:buChar char="●"/>
            </a:pPr>
            <a:r>
              <a:rPr b="0" i="0" lang="en-US" sz="21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Lighting only required if food service  continues after dusk.</a:t>
            </a:r>
            <a:endParaRPr b="0" i="0" sz="2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533400" lvl="1" marL="1003300" marR="365125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99CCCC"/>
              </a:buClr>
              <a:buSzPts val="1450"/>
              <a:buFont typeface="Noto Sans Symbols"/>
              <a:buChar char="●"/>
            </a:pPr>
            <a:r>
              <a:rPr b="0" i="0" lang="en-US" sz="21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Light should be sufficient enough to easily  see all areas of food operation</a:t>
            </a:r>
            <a:endParaRPr b="0" i="0" sz="2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609600" lvl="0" marL="622300" marR="587375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666"/>
              </a:buClr>
              <a:buSzPts val="1750"/>
              <a:buFont typeface="Noto Sans Symbols"/>
              <a:buChar char="⚪"/>
            </a:pPr>
            <a:r>
              <a:rPr lang="en-US" sz="25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Decorative lights (i.e. holiday lights)  may not be used around food  preparation areas</a:t>
            </a:r>
            <a:endParaRPr sz="25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8"/>
          <p:cNvSpPr txBox="1"/>
          <p:nvPr>
            <p:ph type="title"/>
          </p:nvPr>
        </p:nvSpPr>
        <p:spPr>
          <a:xfrm>
            <a:off x="1448752" y="837310"/>
            <a:ext cx="3023870" cy="5670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Ware Washing</a:t>
            </a:r>
            <a:endParaRPr sz="3600"/>
          </a:p>
        </p:txBody>
      </p:sp>
      <p:sp>
        <p:nvSpPr>
          <p:cNvPr id="160" name="Google Shape;160;p18"/>
          <p:cNvSpPr txBox="1"/>
          <p:nvPr/>
        </p:nvSpPr>
        <p:spPr>
          <a:xfrm>
            <a:off x="1374139" y="1874710"/>
            <a:ext cx="6623684" cy="2219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42900" lvl="0" marL="355600" marR="317500" rtl="0" algn="l">
              <a:lnSpc>
                <a:spcPct val="108095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450"/>
              <a:buFont typeface="Noto Sans Symbols"/>
              <a:buChar char="⚪"/>
            </a:pPr>
            <a:r>
              <a:rPr lang="en-US" sz="21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Containers must be large enough to  adequately wash and sanitize largest utensil</a:t>
            </a:r>
            <a:endParaRPr sz="2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55600" marR="146050" rtl="0" algn="l">
              <a:lnSpc>
                <a:spcPct val="108095"/>
              </a:lnSpc>
              <a:spcBef>
                <a:spcPts val="500"/>
              </a:spcBef>
              <a:spcAft>
                <a:spcPts val="0"/>
              </a:spcAft>
              <a:buClr>
                <a:srgbClr val="006666"/>
              </a:buClr>
              <a:buSzPts val="1450"/>
              <a:buFont typeface="Noto Sans Symbols"/>
              <a:buChar char="⚪"/>
            </a:pPr>
            <a:r>
              <a:rPr lang="en-US" sz="21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Must have three basins, dishwashing soap,  sanitizer, and appropriate sanitizer test strips</a:t>
            </a:r>
            <a:endParaRPr sz="2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55600" marR="5080" rtl="0" algn="l">
              <a:lnSpc>
                <a:spcPct val="108095"/>
              </a:lnSpc>
              <a:spcBef>
                <a:spcPts val="500"/>
              </a:spcBef>
              <a:spcAft>
                <a:spcPts val="0"/>
              </a:spcAft>
              <a:buClr>
                <a:srgbClr val="006666"/>
              </a:buClr>
              <a:buSzPts val="1450"/>
              <a:buFont typeface="Noto Sans Symbols"/>
              <a:buChar char="⚪"/>
            </a:pPr>
            <a:r>
              <a:rPr lang="en-US" sz="21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Sanitizer concentration at 50-100ppm chlorine  or 200-400ppm quaternary ammonia</a:t>
            </a:r>
            <a:endParaRPr sz="2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55600" marR="0" rtl="0" algn="l">
              <a:lnSpc>
                <a:spcPct val="100000"/>
              </a:lnSpc>
              <a:spcBef>
                <a:spcPts val="215"/>
              </a:spcBef>
              <a:spcAft>
                <a:spcPts val="0"/>
              </a:spcAft>
              <a:buClr>
                <a:srgbClr val="006666"/>
              </a:buClr>
              <a:buSzPts val="1450"/>
              <a:buFont typeface="Noto Sans Symbols"/>
              <a:buChar char="⚪"/>
            </a:pPr>
            <a:r>
              <a:rPr lang="en-US" sz="21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Potable water must be used.</a:t>
            </a:r>
            <a:endParaRPr sz="2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61" name="Google Shape;161;p18"/>
          <p:cNvSpPr/>
          <p:nvPr/>
        </p:nvSpPr>
        <p:spPr>
          <a:xfrm>
            <a:off x="1219100" y="4480850"/>
            <a:ext cx="6935100" cy="23772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9"/>
          <p:cNvSpPr txBox="1"/>
          <p:nvPr>
            <p:ph type="title"/>
          </p:nvPr>
        </p:nvSpPr>
        <p:spPr>
          <a:xfrm>
            <a:off x="1448752" y="837310"/>
            <a:ext cx="4194175" cy="5670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Stem Thermometers</a:t>
            </a:r>
            <a:endParaRPr sz="3600"/>
          </a:p>
        </p:txBody>
      </p:sp>
      <p:sp>
        <p:nvSpPr>
          <p:cNvPr id="167" name="Google Shape;167;p19"/>
          <p:cNvSpPr txBox="1"/>
          <p:nvPr/>
        </p:nvSpPr>
        <p:spPr>
          <a:xfrm>
            <a:off x="1448752" y="1870646"/>
            <a:ext cx="3225800" cy="29419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42900" lvl="0" marL="3556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650"/>
              <a:buFont typeface="Noto Sans Symbols"/>
              <a:buChar char="⚪"/>
            </a:pPr>
            <a:r>
              <a:rPr lang="en-US" sz="2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Thermometers  must be in 2  degree increments  and be in the  appropriate range  for refrigeration  and cooking  temperatures</a:t>
            </a:r>
            <a:endParaRPr sz="24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68" name="Google Shape;168;p19"/>
          <p:cNvSpPr/>
          <p:nvPr/>
        </p:nvSpPr>
        <p:spPr>
          <a:xfrm>
            <a:off x="6781800" y="1600339"/>
            <a:ext cx="2019033" cy="2133459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9"/>
          <p:cNvSpPr/>
          <p:nvPr/>
        </p:nvSpPr>
        <p:spPr>
          <a:xfrm>
            <a:off x="6781799" y="3827463"/>
            <a:ext cx="2057019" cy="1565134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9"/>
          <p:cNvSpPr/>
          <p:nvPr/>
        </p:nvSpPr>
        <p:spPr>
          <a:xfrm>
            <a:off x="4813299" y="1600199"/>
            <a:ext cx="1909762" cy="381000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9"/>
          <p:cNvSpPr/>
          <p:nvPr/>
        </p:nvSpPr>
        <p:spPr>
          <a:xfrm>
            <a:off x="1828799" y="4800600"/>
            <a:ext cx="2819273" cy="1928799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9"/>
          <p:cNvSpPr txBox="1"/>
          <p:nvPr/>
        </p:nvSpPr>
        <p:spPr>
          <a:xfrm>
            <a:off x="4955540" y="5677408"/>
            <a:ext cx="2774315" cy="625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27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Examples of appropriate  stem thermometers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"/>
          <p:cNvSpPr txBox="1"/>
          <p:nvPr>
            <p:ph type="title"/>
          </p:nvPr>
        </p:nvSpPr>
        <p:spPr>
          <a:xfrm>
            <a:off x="1448752" y="837310"/>
            <a:ext cx="1932939" cy="5670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Definition</a:t>
            </a:r>
            <a:endParaRPr sz="3600"/>
          </a:p>
        </p:txBody>
      </p:sp>
      <p:sp>
        <p:nvSpPr>
          <p:cNvPr id="56" name="Google Shape;56;p2"/>
          <p:cNvSpPr txBox="1"/>
          <p:nvPr>
            <p:ph idx="1" type="body"/>
          </p:nvPr>
        </p:nvSpPr>
        <p:spPr>
          <a:xfrm>
            <a:off x="548957" y="1870646"/>
            <a:ext cx="8046000" cy="34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42900" lvl="0" marL="1255395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650"/>
              <a:buFont typeface="Noto Sans Symbols"/>
              <a:buChar char="⚪"/>
            </a:pPr>
            <a:r>
              <a:rPr lang="en-US" sz="2400"/>
              <a:t>A temporary food service operation is  defined as a food service facility that  operates in conjunction with a fair, carnival,  public exhibition, or another similar event  for no longer than 30 consecutive days</a:t>
            </a:r>
            <a:endParaRPr sz="2400"/>
          </a:p>
          <a:p>
            <a:pPr indent="-342900" lvl="0" marL="1255395" marR="235584" rtl="0" algn="l">
              <a:lnSpc>
                <a:spcPct val="100000"/>
              </a:lnSpc>
              <a:spcBef>
                <a:spcPts val="575"/>
              </a:spcBef>
              <a:spcAft>
                <a:spcPts val="0"/>
              </a:spcAft>
              <a:buClr>
                <a:srgbClr val="006666"/>
              </a:buClr>
              <a:buSzPts val="1650"/>
              <a:buFont typeface="Noto Sans Symbols"/>
              <a:buChar char="⚪"/>
            </a:pPr>
            <a:r>
              <a:rPr lang="en-US" sz="2400"/>
              <a:t>A temporary event permit is issued for the  duration of an event at a specific location</a:t>
            </a:r>
            <a:endParaRPr sz="2400"/>
          </a:p>
          <a:p>
            <a:pPr indent="-342900" lvl="0" marL="1255395" marR="857250" rtl="0" algn="l">
              <a:lnSpc>
                <a:spcPct val="100000"/>
              </a:lnSpc>
              <a:spcBef>
                <a:spcPts val="575"/>
              </a:spcBef>
              <a:spcAft>
                <a:spcPts val="0"/>
              </a:spcAft>
              <a:buClr>
                <a:srgbClr val="006666"/>
              </a:buClr>
              <a:buSzPts val="1650"/>
              <a:buFont typeface="Noto Sans Symbols"/>
              <a:buChar char="⚪"/>
            </a:pPr>
            <a:r>
              <a:rPr lang="en-US" sz="2400"/>
              <a:t>Food service can occur with or without  charge</a:t>
            </a:r>
            <a:endParaRPr sz="2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a116344486_0_5"/>
          <p:cNvSpPr txBox="1"/>
          <p:nvPr>
            <p:ph type="title"/>
          </p:nvPr>
        </p:nvSpPr>
        <p:spPr>
          <a:xfrm>
            <a:off x="838517" y="900303"/>
            <a:ext cx="7467000" cy="492600"/>
          </a:xfrm>
          <a:prstGeom prst="rect">
            <a:avLst/>
          </a:prstGeom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Cottage Food</a:t>
            </a:r>
            <a:endParaRPr/>
          </a:p>
        </p:txBody>
      </p:sp>
      <p:sp>
        <p:nvSpPr>
          <p:cNvPr id="178" name="Google Shape;178;g1a116344486_0_5"/>
          <p:cNvSpPr txBox="1"/>
          <p:nvPr>
            <p:ph idx="1" type="body"/>
          </p:nvPr>
        </p:nvSpPr>
        <p:spPr>
          <a:xfrm>
            <a:off x="1026600" y="1870650"/>
            <a:ext cx="7568100" cy="4648500"/>
          </a:xfrm>
          <a:prstGeom prst="rect">
            <a:avLst/>
          </a:prstGeom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A cottage food product is a non-potentially hazardous (shelf-stable) food that is sold in Maryland directly to a consumer from a residence, at a farmers market, at a public event, by personal delivery, or by mail delivery; or directly to a retail food store.​ Cottage foods cannot be offered for sale through interstate commerce.​ </a:t>
            </a:r>
            <a:endParaRPr sz="1200"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NOTE - Honey (raw unprocessed, unflavored), supplied directly from the farm on which it was produced, is considered a raw agricultural product and </a:t>
            </a:r>
            <a:r>
              <a:rPr lang="en-US" sz="1200" u="sng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NOT</a:t>
            </a:r>
            <a:r>
              <a:rPr lang="en-US" sz="120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 a cottage food product. </a:t>
            </a:r>
            <a:endParaRPr sz="1200"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4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400">
                <a:solidFill>
                  <a:schemeClr val="hlink"/>
                </a:solidFill>
                <a:highlight>
                  <a:srgbClr val="FFFFFF"/>
                </a:highlight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What types of foods are allowed to be produced for sale by a cottage food business?​</a:t>
            </a:r>
            <a:endParaRPr b="1" sz="1400">
              <a:solidFill>
                <a:schemeClr val="hlink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</a:pPr>
            <a:r>
              <a:rPr lang="en-US" sz="120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​Non-potentially hazardous/non-perishable baked goods, such as bagels, pastries, brownies, cookies, breads, cakes, pies, sourdough breads, etc. made without potentially hazardous toppings or fillings;</a:t>
            </a:r>
            <a:endParaRPr sz="1200"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</a:pPr>
            <a:r>
              <a:rPr lang="en-US" sz="120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Hot filled high-acid fruit jams, jellies, preserves, and butters made only with fruits with a natural pH of 4.6 pH or less;​</a:t>
            </a:r>
            <a:endParaRPr sz="1200"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</a:pPr>
            <a:r>
              <a:rPr lang="en-US" sz="120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Hard candy;</a:t>
            </a:r>
            <a:endParaRPr sz="1200"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</a:pPr>
            <a:r>
              <a:rPr lang="en-US" sz="120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Chocolate confections made from commercially manufactured chocolate (e.g., chocolate covered pretzels); </a:t>
            </a:r>
            <a:endParaRPr sz="1200"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</a:pPr>
            <a:r>
              <a:rPr lang="en-US" sz="120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Repackaged commercial ingredients (such as tea blends, spice/seasoning blends);​​</a:t>
            </a:r>
            <a:endParaRPr sz="1200"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</a:pPr>
            <a:r>
              <a:rPr lang="en-US" sz="120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Snack mixes from commercial sources (such as cereal, granola, and trail mixes);</a:t>
            </a:r>
            <a:endParaRPr sz="1200"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</a:pPr>
            <a:r>
              <a:rPr lang="en-US" sz="120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Non-potentially hazardous snacks (such as popcorn balls, kettle corn, popcorn, and nuts);</a:t>
            </a:r>
            <a:endParaRPr sz="1200"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</a:pPr>
            <a:r>
              <a:rPr lang="en-US" sz="120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Whole roasted coffee beans</a:t>
            </a:r>
            <a:endParaRPr sz="1200"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1a116344486_0_12"/>
          <p:cNvSpPr txBox="1"/>
          <p:nvPr>
            <p:ph type="title"/>
          </p:nvPr>
        </p:nvSpPr>
        <p:spPr>
          <a:xfrm>
            <a:off x="838517" y="900303"/>
            <a:ext cx="7467000" cy="492600"/>
          </a:xfrm>
          <a:prstGeom prst="rect">
            <a:avLst/>
          </a:prstGeom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Cottage Food con’t</a:t>
            </a:r>
            <a:endParaRPr/>
          </a:p>
        </p:txBody>
      </p:sp>
      <p:sp>
        <p:nvSpPr>
          <p:cNvPr id="184" name="Google Shape;184;g1a116344486_0_12"/>
          <p:cNvSpPr txBox="1"/>
          <p:nvPr>
            <p:ph idx="1" type="body"/>
          </p:nvPr>
        </p:nvSpPr>
        <p:spPr>
          <a:xfrm>
            <a:off x="1001350" y="1870650"/>
            <a:ext cx="7593600" cy="4450500"/>
          </a:xfrm>
          <a:prstGeom prst="rect">
            <a:avLst/>
          </a:prstGeom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400">
                <a:highlight>
                  <a:srgbClr val="FFFFFF"/>
                </a:highlight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What types of food are </a:t>
            </a:r>
            <a:r>
              <a:rPr b="1" lang="en-US" sz="1400" u="sng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  <a:hlinkClick r:id="rId4"/>
              </a:rPr>
              <a:t>NOT</a:t>
            </a:r>
            <a:r>
              <a:rPr b="1" lang="en-US" sz="1400">
                <a:highlight>
                  <a:srgbClr val="FFFFFF"/>
                </a:highlight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 allowed to be produced for sale by a cottage food business? </a:t>
            </a:r>
            <a:endParaRPr b="1" sz="1400"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</a:pPr>
            <a:r>
              <a:rPr lang="en-US" sz="120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Potentially hazardous foods that require any type of refrigeration (e.g., raw or cooked fish/animal products, cooked vegetables, baked goods containing fruit with a natural pH above 4.6, garlic in oil mixtures, cheesecakes, pumpkin pies, custard pies, cream pies, etc.);</a:t>
            </a:r>
            <a:endParaRPr sz="1200"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</a:pPr>
            <a:r>
              <a:rPr lang="en-US" sz="120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Beverages of any kind;</a:t>
            </a:r>
            <a:endParaRPr sz="1200"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</a:pPr>
            <a:r>
              <a:rPr lang="en-US" sz="120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Chocolate covered fresh fruits (i.e., strawberries, apples) or chocolates made from raw cocoa beans or potentially hazardous ingredients;</a:t>
            </a:r>
            <a:endParaRPr sz="1200"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</a:pPr>
            <a:r>
              <a:rPr lang="en-US" sz="120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Dehydrating (or drying) fruits, herbs and vegetables;</a:t>
            </a:r>
            <a:endParaRPr sz="1200"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</a:pPr>
            <a:r>
              <a:rPr lang="en-US" sz="120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Fermented foods, acidified foods, or low acid canned foods;</a:t>
            </a:r>
            <a:endParaRPr sz="1200"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</a:pPr>
            <a:r>
              <a:rPr lang="en-US" sz="120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Fresh cut fruit of any kind added as an unbaked topping;</a:t>
            </a:r>
            <a:endParaRPr sz="1200"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</a:pPr>
            <a:r>
              <a:rPr lang="en-US" sz="120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Flavored or ground coffee;</a:t>
            </a:r>
            <a:endParaRPr sz="1200"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</a:pPr>
            <a:r>
              <a:rPr lang="en-US" sz="120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Nut butters and seed butters;</a:t>
            </a:r>
            <a:endParaRPr sz="1200"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</a:pPr>
            <a:r>
              <a:rPr lang="en-US" sz="120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Pasta - dehydrating or fresh;</a:t>
            </a:r>
            <a:endParaRPr sz="1200"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</a:pPr>
            <a:r>
              <a:rPr lang="en-US" sz="120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Pies - Meringue, Pumpkin &amp; Sweet Potato;</a:t>
            </a:r>
            <a:endParaRPr sz="1200"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</a:pPr>
            <a:r>
              <a:rPr lang="en-US" sz="120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Raw dough and energy balls;</a:t>
            </a:r>
            <a:endParaRPr sz="1200"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</a:pPr>
            <a:r>
              <a:rPr lang="en-US" sz="120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Raw seed sprouts;</a:t>
            </a:r>
            <a:endParaRPr sz="1200"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</a:pPr>
            <a:r>
              <a:rPr lang="en-US" sz="120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Soft candies (such as homemade caramel and fudge);</a:t>
            </a:r>
            <a:endParaRPr sz="1200"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</a:pPr>
            <a:r>
              <a:rPr lang="en-US" sz="120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Sugar free products (such as jams, jellies, preserves, fruit butters, and marmalades);</a:t>
            </a:r>
            <a:endParaRPr sz="1200"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</a:pPr>
            <a:r>
              <a:rPr lang="en-US" sz="1200"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S​yrups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a116344486_0_17"/>
          <p:cNvSpPr txBox="1"/>
          <p:nvPr>
            <p:ph type="title"/>
          </p:nvPr>
        </p:nvSpPr>
        <p:spPr>
          <a:xfrm>
            <a:off x="838517" y="900303"/>
            <a:ext cx="7467000" cy="492600"/>
          </a:xfrm>
          <a:prstGeom prst="rect">
            <a:avLst/>
          </a:prstGeom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Cottage Food con’t</a:t>
            </a:r>
            <a:endParaRPr/>
          </a:p>
        </p:txBody>
      </p:sp>
      <p:sp>
        <p:nvSpPr>
          <p:cNvPr id="190" name="Google Shape;190;g1a116344486_0_17"/>
          <p:cNvSpPr txBox="1"/>
          <p:nvPr>
            <p:ph idx="1" type="body"/>
          </p:nvPr>
        </p:nvSpPr>
        <p:spPr>
          <a:xfrm>
            <a:off x="959275" y="1870650"/>
            <a:ext cx="7635600" cy="2740500"/>
          </a:xfrm>
          <a:prstGeom prst="rect">
            <a:avLst/>
          </a:prstGeom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rPr>
              <a:t>More Information: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rPr>
              <a:t>¡</a:t>
            </a:r>
            <a:r>
              <a:rPr lang="en-US" sz="2900" u="sng">
                <a:solidFill>
                  <a:schemeClr val="hlink"/>
                </a:solidFill>
                <a:hlinkClick r:id="rId3"/>
              </a:rPr>
              <a:t>https://health.maryland.gov/phpa/OEHFP/OFPCHS/Pages/Cottagefoods.aspx</a:t>
            </a:r>
            <a:endParaRPr sz="29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0"/>
          <p:cNvSpPr txBox="1"/>
          <p:nvPr>
            <p:ph type="title"/>
          </p:nvPr>
        </p:nvSpPr>
        <p:spPr>
          <a:xfrm>
            <a:off x="1448752" y="837310"/>
            <a:ext cx="3482340" cy="5670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More Information</a:t>
            </a:r>
            <a:endParaRPr sz="3600"/>
          </a:p>
        </p:txBody>
      </p:sp>
      <p:sp>
        <p:nvSpPr>
          <p:cNvPr id="196" name="Google Shape;196;p20"/>
          <p:cNvSpPr txBox="1"/>
          <p:nvPr/>
        </p:nvSpPr>
        <p:spPr>
          <a:xfrm>
            <a:off x="1448752" y="1870392"/>
            <a:ext cx="7113905" cy="178510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42900" lvl="0" marL="3556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2000"/>
              <a:buFont typeface="Noto Sans Symbols"/>
              <a:buChar char="⚪"/>
            </a:pPr>
            <a:r>
              <a:rPr lang="en-US" sz="29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Additional information can be obtained  from:</a:t>
            </a:r>
            <a:endParaRPr sz="29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556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9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556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9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 www.charlescountyhealth.org</a:t>
            </a:r>
            <a:endParaRPr sz="29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"/>
          <p:cNvSpPr txBox="1"/>
          <p:nvPr>
            <p:ph type="title"/>
          </p:nvPr>
        </p:nvSpPr>
        <p:spPr>
          <a:xfrm>
            <a:off x="1448752" y="837310"/>
            <a:ext cx="4624705" cy="5670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How do I get a permit?</a:t>
            </a:r>
            <a:endParaRPr sz="3600"/>
          </a:p>
        </p:txBody>
      </p:sp>
      <p:sp>
        <p:nvSpPr>
          <p:cNvPr id="62" name="Google Shape;62;p3"/>
          <p:cNvSpPr txBox="1"/>
          <p:nvPr/>
        </p:nvSpPr>
        <p:spPr>
          <a:xfrm>
            <a:off x="1448752" y="1870900"/>
            <a:ext cx="7101900" cy="426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42900" lvl="0" marL="3556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750"/>
              <a:buFont typeface="Noto Sans Symbols"/>
              <a:buChar char="⚪"/>
            </a:pPr>
            <a:r>
              <a:rPr lang="en-US" sz="25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Submit a permit application to the Charles County Department of Health, Division of Environmental Health Services.</a:t>
            </a:r>
            <a:endParaRPr sz="25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55650" marR="35179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99CCCC"/>
              </a:buClr>
              <a:buSzPts val="1450"/>
              <a:buFont typeface="Noto Sans Symbols"/>
              <a:buChar char="●"/>
            </a:pPr>
            <a:r>
              <a:rPr b="0" i="0" lang="en-US" sz="21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Please submit application at least two weeks  before your event. A minimum of 72 hours is </a:t>
            </a:r>
            <a:r>
              <a:rPr lang="en-US" sz="21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necessary</a:t>
            </a:r>
            <a:r>
              <a:rPr b="0" i="0" lang="en-US" sz="21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b="0" i="0" sz="2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55600" marR="459105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666"/>
              </a:buClr>
              <a:buSzPts val="1750"/>
              <a:buFont typeface="Noto Sans Symbols"/>
              <a:buChar char="⚪"/>
            </a:pPr>
            <a:r>
              <a:rPr lang="en-US" sz="25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Provide your tax exempt number if you  are bonafide non-profit organization.</a:t>
            </a:r>
            <a:endParaRPr sz="25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55600" marR="1325245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666"/>
              </a:buClr>
              <a:buSzPts val="1750"/>
              <a:buFont typeface="Noto Sans Symbols"/>
              <a:buChar char="⚪"/>
            </a:pPr>
            <a:r>
              <a:rPr lang="en-US" sz="25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If you are not fee exempt, submit  licensure fee.</a:t>
            </a:r>
            <a:endParaRPr sz="25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4"/>
          <p:cNvSpPr txBox="1"/>
          <p:nvPr>
            <p:ph type="title"/>
          </p:nvPr>
        </p:nvSpPr>
        <p:spPr>
          <a:xfrm>
            <a:off x="1448752" y="900303"/>
            <a:ext cx="7015480" cy="50545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Are the Minimum Requirements?</a:t>
            </a:r>
            <a:endParaRPr/>
          </a:p>
        </p:txBody>
      </p:sp>
      <p:sp>
        <p:nvSpPr>
          <p:cNvPr id="68" name="Google Shape;68;p4"/>
          <p:cNvSpPr txBox="1"/>
          <p:nvPr/>
        </p:nvSpPr>
        <p:spPr>
          <a:xfrm>
            <a:off x="1448752" y="1816544"/>
            <a:ext cx="6736715" cy="4130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57200" lvl="0" marL="469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800"/>
              <a:buFont typeface="Verdana"/>
              <a:buAutoNum type="arabicPeriod"/>
            </a:pPr>
            <a:r>
              <a:rPr lang="en-US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Food service must be at an approved location</a:t>
            </a: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57200" lvl="0" marL="469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800"/>
              <a:buFont typeface="Verdana"/>
              <a:buAutoNum type="arabicPeriod"/>
            </a:pPr>
            <a:r>
              <a:rPr lang="en-US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Food must be from an approved source</a:t>
            </a: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57200" lvl="0" marL="469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800"/>
              <a:buFont typeface="Verdana"/>
              <a:buAutoNum type="arabicPeriod"/>
            </a:pPr>
            <a:r>
              <a:rPr lang="en-US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Food must be stored at proper temperatures</a:t>
            </a: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57200" lvl="0" marL="469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800"/>
              <a:buFont typeface="Verdana"/>
              <a:buAutoNum type="arabicPeriod"/>
            </a:pPr>
            <a:r>
              <a:rPr lang="en-US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Food must be cooked to proper temperatures</a:t>
            </a: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57200" lvl="0" marL="469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800"/>
              <a:buFont typeface="Verdana"/>
              <a:buAutoNum type="arabicPeriod"/>
            </a:pPr>
            <a:r>
              <a:rPr lang="en-US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Hand washing station must be provided</a:t>
            </a: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57200" lvl="0" marL="469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800"/>
              <a:buFont typeface="Verdana"/>
              <a:buAutoNum type="arabicPeriod"/>
            </a:pPr>
            <a:r>
              <a:rPr lang="en-US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Provide separate areas for raw and cooked food</a:t>
            </a: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57200" lvl="0" marL="469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800"/>
              <a:buFont typeface="Verdana"/>
              <a:buAutoNum type="arabicPeriod"/>
            </a:pPr>
            <a:r>
              <a:rPr lang="en-US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Exposed foods must be protected from contamination</a:t>
            </a: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57200" lvl="0" marL="469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800"/>
              <a:buFont typeface="Verdana"/>
              <a:buAutoNum type="arabicPeriod"/>
            </a:pPr>
            <a:r>
              <a:rPr lang="en-US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Ice and water must be from an approved source</a:t>
            </a: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57200" lvl="0" marL="469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800"/>
              <a:buFont typeface="Verdana"/>
              <a:buAutoNum type="arabicPeriod"/>
            </a:pPr>
            <a:r>
              <a:rPr lang="en-US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Restroom facilities must be provided</a:t>
            </a: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57200" lvl="0" marL="469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800"/>
              <a:buFont typeface="Verdana"/>
              <a:buAutoNum type="arabicPeriod"/>
            </a:pPr>
            <a:r>
              <a:rPr lang="en-US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Hair restraints and clean clothes must be worn</a:t>
            </a: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57200" lvl="0" marL="469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800"/>
              <a:buFont typeface="Verdana"/>
              <a:buAutoNum type="arabicPeriod"/>
            </a:pPr>
            <a:r>
              <a:rPr lang="en-US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Liquid and solid waste must be disposed of properly</a:t>
            </a: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57200" lvl="0" marL="469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800"/>
              <a:buFont typeface="Verdana"/>
              <a:buAutoNum type="arabicPeriod"/>
            </a:pPr>
            <a:r>
              <a:rPr lang="en-US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Effective insect and vermin control must be provided</a:t>
            </a: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57200" lvl="0" marL="469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800"/>
              <a:buFont typeface="Verdana"/>
              <a:buAutoNum type="arabicPeriod"/>
            </a:pPr>
            <a:r>
              <a:rPr lang="en-US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Adequate lighting must be provided, if after dark</a:t>
            </a: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57200" lvl="0" marL="469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800"/>
              <a:buFont typeface="Verdana"/>
              <a:buAutoNum type="arabicPeriod"/>
            </a:pPr>
            <a:r>
              <a:rPr lang="en-US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 effective means of ware washing must be provided</a:t>
            </a: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57200" lvl="0" marL="469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800"/>
              <a:buFont typeface="Verdana"/>
              <a:buAutoNum type="arabicPeriod"/>
            </a:pPr>
            <a:r>
              <a:rPr lang="en-US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 appropriate stem thermometer must be provided</a:t>
            </a: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5"/>
          <p:cNvSpPr txBox="1"/>
          <p:nvPr>
            <p:ph type="title"/>
          </p:nvPr>
        </p:nvSpPr>
        <p:spPr>
          <a:xfrm>
            <a:off x="1448752" y="837310"/>
            <a:ext cx="3838575" cy="5670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Approved Location</a:t>
            </a:r>
            <a:endParaRPr sz="3600"/>
          </a:p>
        </p:txBody>
      </p:sp>
      <p:sp>
        <p:nvSpPr>
          <p:cNvPr id="74" name="Google Shape;74;p5"/>
          <p:cNvSpPr/>
          <p:nvPr/>
        </p:nvSpPr>
        <p:spPr>
          <a:xfrm>
            <a:off x="1524000" y="1676400"/>
            <a:ext cx="2857500" cy="214312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5"/>
          <p:cNvSpPr txBox="1"/>
          <p:nvPr/>
        </p:nvSpPr>
        <p:spPr>
          <a:xfrm>
            <a:off x="1450339" y="3930395"/>
            <a:ext cx="6645275" cy="22612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24066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Acceptable Location	Unacceptable Location</a:t>
            </a: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55600" marR="0" rtl="0" algn="l">
              <a:lnSpc>
                <a:spcPct val="100000"/>
              </a:lnSpc>
              <a:spcBef>
                <a:spcPts val="1435"/>
              </a:spcBef>
              <a:spcAft>
                <a:spcPts val="0"/>
              </a:spcAft>
              <a:buClr>
                <a:srgbClr val="006666"/>
              </a:buClr>
              <a:buSzPts val="1750"/>
              <a:buFont typeface="Noto Sans Symbols"/>
              <a:buChar char="⚪"/>
            </a:pPr>
            <a:r>
              <a:rPr lang="en-US" sz="25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 site must be sanitary</a:t>
            </a:r>
            <a:endParaRPr sz="25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55650" marR="370205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99CCCC"/>
              </a:buClr>
              <a:buSzPts val="1450"/>
              <a:buFont typeface="Noto Sans Symbols"/>
              <a:buChar char="●"/>
            </a:pPr>
            <a:r>
              <a:rPr b="0" i="0" lang="en-US" sz="21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No mud, sewage, standing water, animal  contamination, etc.</a:t>
            </a:r>
            <a:endParaRPr b="0" i="0" sz="2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55650" marR="384175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99CCCC"/>
              </a:buClr>
              <a:buSzPts val="1450"/>
              <a:buFont typeface="Noto Sans Symbols"/>
              <a:buChar char="●"/>
            </a:pPr>
            <a:r>
              <a:rPr b="0" i="0" lang="en-US" sz="21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Tents may be erected over grassy areas,  cement, asphalt, or temporary flooring.</a:t>
            </a:r>
            <a:endParaRPr b="0" i="0" sz="2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6" name="Google Shape;76;p5"/>
          <p:cNvSpPr/>
          <p:nvPr/>
        </p:nvSpPr>
        <p:spPr>
          <a:xfrm>
            <a:off x="5410200" y="1676400"/>
            <a:ext cx="2819361" cy="2147862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6"/>
          <p:cNvSpPr txBox="1"/>
          <p:nvPr>
            <p:ph type="title"/>
          </p:nvPr>
        </p:nvSpPr>
        <p:spPr>
          <a:xfrm>
            <a:off x="1448752" y="837310"/>
            <a:ext cx="5920740" cy="5670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Food From Approved Source</a:t>
            </a:r>
            <a:endParaRPr sz="3600"/>
          </a:p>
        </p:txBody>
      </p:sp>
      <p:sp>
        <p:nvSpPr>
          <p:cNvPr id="82" name="Google Shape;82;p6"/>
          <p:cNvSpPr txBox="1"/>
          <p:nvPr/>
        </p:nvSpPr>
        <p:spPr>
          <a:xfrm>
            <a:off x="1448752" y="1869376"/>
            <a:ext cx="6906259" cy="43605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42900" lvl="0" marL="355600" marR="718185" rtl="0" algn="l">
              <a:lnSpc>
                <a:spcPct val="95789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300"/>
              <a:buFont typeface="Noto Sans Symbols"/>
              <a:buChar char="⚪"/>
            </a:pPr>
            <a:r>
              <a:rPr lang="en-US" sz="19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Food may NOT be prepared or stored in a home  kitchen.</a:t>
            </a:r>
            <a:endParaRPr sz="19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55600" marR="101600" rtl="0" algn="l">
              <a:lnSpc>
                <a:spcPct val="95789"/>
              </a:lnSpc>
              <a:spcBef>
                <a:spcPts val="459"/>
              </a:spcBef>
              <a:spcAft>
                <a:spcPts val="0"/>
              </a:spcAft>
              <a:buClr>
                <a:srgbClr val="006666"/>
              </a:buClr>
              <a:buSzPts val="1300"/>
              <a:buFont typeface="Noto Sans Symbols"/>
              <a:buChar char="⚪"/>
            </a:pPr>
            <a:r>
              <a:rPr lang="en-US" sz="19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Acceptable sources of food include grocery stores,  restaurant supply companies, farm stands (for whole  produce only).</a:t>
            </a:r>
            <a:endParaRPr sz="19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55600" marR="725805" rtl="0" algn="l">
              <a:lnSpc>
                <a:spcPct val="95789"/>
              </a:lnSpc>
              <a:spcBef>
                <a:spcPts val="459"/>
              </a:spcBef>
              <a:spcAft>
                <a:spcPts val="0"/>
              </a:spcAft>
              <a:buClr>
                <a:srgbClr val="006666"/>
              </a:buClr>
              <a:buSzPts val="1300"/>
              <a:buFont typeface="Noto Sans Symbols"/>
              <a:buChar char="⚪"/>
            </a:pPr>
            <a:r>
              <a:rPr lang="en-US" sz="19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Seafood, meats, dairy and eggs must be from a  licensed, regulated source.</a:t>
            </a:r>
            <a:endParaRPr sz="19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55650" marR="69850" rtl="0" algn="l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Clr>
                <a:srgbClr val="99CCCC"/>
              </a:buClr>
              <a:buSzPts val="1150"/>
              <a:buFont typeface="Noto Sans Symbols"/>
              <a:buChar char="●"/>
            </a:pPr>
            <a:r>
              <a:rPr b="0" i="0" lang="en-US" sz="17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Ensure any shellfish (oysters, clams, mussels) is from a  licensed shell stock shipper or shucker-packer.</a:t>
            </a:r>
            <a:endParaRPr b="0" i="0" sz="17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556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CCCC"/>
              </a:buClr>
              <a:buSzPts val="1150"/>
              <a:buFont typeface="Noto Sans Symbols"/>
              <a:buChar char="●"/>
            </a:pPr>
            <a:r>
              <a:rPr b="0" i="0" lang="en-US" sz="17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Provide shell stock tags on site.</a:t>
            </a:r>
            <a:endParaRPr b="0" i="0" sz="17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55650" marR="0" rtl="0" algn="l">
              <a:lnSpc>
                <a:spcPct val="119941"/>
              </a:lnSpc>
              <a:spcBef>
                <a:spcPts val="0"/>
              </a:spcBef>
              <a:spcAft>
                <a:spcPts val="0"/>
              </a:spcAft>
              <a:buClr>
                <a:srgbClr val="99CCCC"/>
              </a:buClr>
              <a:buSzPts val="1150"/>
              <a:buFont typeface="Noto Sans Symbols"/>
              <a:buChar char="●"/>
            </a:pPr>
            <a:r>
              <a:rPr b="0" i="0" lang="en-US" sz="17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Meats and eggs must be USDA approved.</a:t>
            </a:r>
            <a:endParaRPr b="0" i="0" sz="17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55600" marR="5080" rtl="0" algn="l">
              <a:lnSpc>
                <a:spcPct val="95789"/>
              </a:lnSpc>
              <a:spcBef>
                <a:spcPts val="440"/>
              </a:spcBef>
              <a:spcAft>
                <a:spcPts val="0"/>
              </a:spcAft>
              <a:buClr>
                <a:srgbClr val="006666"/>
              </a:buClr>
              <a:buSzPts val="1300"/>
              <a:buFont typeface="Noto Sans Symbols"/>
              <a:buChar char="⚪"/>
            </a:pPr>
            <a:r>
              <a:rPr lang="en-US" sz="19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Food served has not been recalled and is not past sell  by or expiration dates.</a:t>
            </a:r>
            <a:endParaRPr sz="19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55600" marR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006666"/>
              </a:buClr>
              <a:buSzPts val="1300"/>
              <a:buFont typeface="Noto Sans Symbols"/>
              <a:buChar char="⚪"/>
            </a:pPr>
            <a:r>
              <a:rPr lang="en-US" sz="19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No severely dented or swollen cans may be used.</a:t>
            </a:r>
            <a:endParaRPr sz="19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55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300"/>
              <a:buFont typeface="Noto Sans Symbols"/>
              <a:buChar char="⚪"/>
            </a:pPr>
            <a:r>
              <a:rPr lang="en-US" sz="19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Home canned goods are not acceptable.</a:t>
            </a:r>
            <a:endParaRPr sz="19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55600" marR="120650" rtl="0" algn="l">
              <a:lnSpc>
                <a:spcPct val="95789"/>
              </a:lnSpc>
              <a:spcBef>
                <a:spcPts val="445"/>
              </a:spcBef>
              <a:spcAft>
                <a:spcPts val="0"/>
              </a:spcAft>
              <a:buClr>
                <a:srgbClr val="006666"/>
              </a:buClr>
              <a:buSzPts val="1300"/>
              <a:buFont typeface="Noto Sans Symbols"/>
              <a:buChar char="⚪"/>
            </a:pPr>
            <a:r>
              <a:rPr lang="en-US" sz="19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Food used may not be adulterated, contaminated, or  spoiled.</a:t>
            </a:r>
            <a:endParaRPr sz="19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7"/>
          <p:cNvSpPr txBox="1"/>
          <p:nvPr>
            <p:ph type="title"/>
          </p:nvPr>
        </p:nvSpPr>
        <p:spPr>
          <a:xfrm>
            <a:off x="1448752" y="900303"/>
            <a:ext cx="6449060" cy="50545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Proper Food Storage Temperatures</a:t>
            </a:r>
            <a:endParaRPr/>
          </a:p>
        </p:txBody>
      </p:sp>
      <p:sp>
        <p:nvSpPr>
          <p:cNvPr id="88" name="Google Shape;88;p7"/>
          <p:cNvSpPr txBox="1"/>
          <p:nvPr>
            <p:ph idx="1" type="body"/>
          </p:nvPr>
        </p:nvSpPr>
        <p:spPr>
          <a:xfrm>
            <a:off x="548957" y="1870646"/>
            <a:ext cx="8046084" cy="37706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85750" lvl="0" marL="1655445" marR="7493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CCCC"/>
              </a:buClr>
              <a:buSzPts val="1450"/>
              <a:buFont typeface="Noto Sans Symbols"/>
              <a:buChar char="●"/>
            </a:pPr>
            <a:r>
              <a:rPr lang="en-US"/>
              <a:t>Potentially hazardous food must be kept hot or  cold</a:t>
            </a:r>
            <a:endParaRPr/>
          </a:p>
          <a:p>
            <a:pPr indent="-228600" lvl="1" marL="2055495" rtl="0" algn="l">
              <a:lnSpc>
                <a:spcPct val="100000"/>
              </a:lnSpc>
              <a:spcBef>
                <a:spcPts val="484"/>
              </a:spcBef>
              <a:spcAft>
                <a:spcPts val="0"/>
              </a:spcAft>
              <a:buClr>
                <a:srgbClr val="006666"/>
              </a:buClr>
              <a:buSzPts val="1300"/>
              <a:buFont typeface="Noto Sans Symbols"/>
              <a:buChar char="⚪"/>
            </a:pP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Refrigerated food must be 41 degrees or less.</a:t>
            </a: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indent="-228600" lvl="1" marL="2055495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6666"/>
              </a:buClr>
              <a:buSzPts val="1300"/>
              <a:buFont typeface="Noto Sans Symbols"/>
              <a:buChar char="⚪"/>
            </a:pP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Hot held food must be 135 degrees or greater.</a:t>
            </a: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indent="-228600" lvl="1" marL="2055495" marR="803275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6666"/>
              </a:buClr>
              <a:buSzPts val="1300"/>
              <a:buFont typeface="Noto Sans Symbols"/>
              <a:buChar char="⚪"/>
            </a:pP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Pasteurized crab and reduced oxygen  packaged products must be stored at 38  degrees or less.</a:t>
            </a: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indent="-285750" lvl="0" marL="1655445" marR="200025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99CCCC"/>
              </a:buClr>
              <a:buSzPts val="1450"/>
              <a:buFont typeface="Noto Sans Symbols"/>
              <a:buChar char="●"/>
            </a:pPr>
            <a:r>
              <a:rPr lang="en-US"/>
              <a:t>Time holding food at a temporary event is not  acceptable</a:t>
            </a:r>
            <a:endParaRPr/>
          </a:p>
          <a:p>
            <a:pPr indent="-285750" lvl="0" marL="1655445" marR="95885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99CCCC"/>
              </a:buClr>
              <a:buSzPts val="1450"/>
              <a:buFont typeface="Noto Sans Symbols"/>
              <a:buChar char="●"/>
            </a:pPr>
            <a:r>
              <a:rPr lang="en-US"/>
              <a:t>Frozen food must remain frozen; food that has  thawed may not be refrozen.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8"/>
          <p:cNvSpPr txBox="1"/>
          <p:nvPr>
            <p:ph type="title"/>
          </p:nvPr>
        </p:nvSpPr>
        <p:spPr>
          <a:xfrm>
            <a:off x="1448752" y="900303"/>
            <a:ext cx="6360160" cy="50545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Proper Cook/Reheat Temperatures</a:t>
            </a:r>
            <a:endParaRPr/>
          </a:p>
        </p:txBody>
      </p:sp>
      <p:sp>
        <p:nvSpPr>
          <p:cNvPr id="94" name="Google Shape;94;p8"/>
          <p:cNvSpPr txBox="1"/>
          <p:nvPr/>
        </p:nvSpPr>
        <p:spPr>
          <a:xfrm>
            <a:off x="1448752" y="1868106"/>
            <a:ext cx="7100570" cy="42583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42900" lvl="0" marL="355600" marR="340995" rtl="0" algn="l">
              <a:lnSpc>
                <a:spcPct val="9619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450"/>
              <a:buFont typeface="Noto Sans Symbols"/>
              <a:buChar char="⚪"/>
            </a:pPr>
            <a:r>
              <a:rPr lang="en-US" sz="21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Comminuted meats (hamburger, sausage), egg  mixtures</a:t>
            </a:r>
            <a:endParaRPr sz="2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55650" marR="0" rtl="0" algn="l">
              <a:lnSpc>
                <a:spcPct val="120000"/>
              </a:lnSpc>
              <a:spcBef>
                <a:spcPts val="15"/>
              </a:spcBef>
              <a:spcAft>
                <a:spcPts val="0"/>
              </a:spcAft>
              <a:buClr>
                <a:srgbClr val="99CCCC"/>
              </a:buClr>
              <a:buSzPts val="1300"/>
              <a:buFont typeface="Noto Sans Symbols"/>
              <a:buChar char="●"/>
            </a:pPr>
            <a:r>
              <a:rPr b="0" i="0" lang="en-US" sz="19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155 degrees</a:t>
            </a:r>
            <a:endParaRPr b="0" i="0" sz="19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556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450"/>
              <a:buFont typeface="Noto Sans Symbols"/>
              <a:buChar char="⚪"/>
            </a:pPr>
            <a:r>
              <a:rPr lang="en-US" sz="21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Chicken, stuffed meats</a:t>
            </a:r>
            <a:endParaRPr sz="2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5565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99CCCC"/>
              </a:buClr>
              <a:buSzPts val="1300"/>
              <a:buFont typeface="Noto Sans Symbols"/>
              <a:buChar char="●"/>
            </a:pPr>
            <a:r>
              <a:rPr b="0" i="0" lang="en-US" sz="19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165 degrees</a:t>
            </a:r>
            <a:endParaRPr b="0" i="0" sz="19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556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1450"/>
              <a:buFont typeface="Noto Sans Symbols"/>
              <a:buChar char="⚪"/>
            </a:pPr>
            <a:r>
              <a:rPr lang="en-US" sz="21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Whole pork, whole beef, seafood, individual eggs</a:t>
            </a:r>
            <a:endParaRPr sz="2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5565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99CCCC"/>
              </a:buClr>
              <a:buSzPts val="1300"/>
              <a:buFont typeface="Noto Sans Symbols"/>
              <a:buChar char="●"/>
            </a:pPr>
            <a:r>
              <a:rPr b="0" i="0" lang="en-US" sz="19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145 degrees</a:t>
            </a:r>
            <a:endParaRPr b="0" i="0" sz="19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55600" marR="1013460" rtl="0" algn="just">
              <a:lnSpc>
                <a:spcPct val="96190"/>
              </a:lnSpc>
              <a:spcBef>
                <a:spcPts val="480"/>
              </a:spcBef>
              <a:spcAft>
                <a:spcPts val="0"/>
              </a:spcAft>
              <a:buClr>
                <a:srgbClr val="006666"/>
              </a:buClr>
              <a:buSzPts val="1450"/>
              <a:buFont typeface="Noto Sans Symbols"/>
              <a:buChar char="⚪"/>
            </a:pPr>
            <a:r>
              <a:rPr lang="en-US" sz="21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Vegetables, rice, potatoes, and other non-  potentially hazardous foods cooked for hot  holding</a:t>
            </a:r>
            <a:endParaRPr sz="2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55650" marR="0" rtl="0" algn="l">
              <a:lnSpc>
                <a:spcPct val="120000"/>
              </a:lnSpc>
              <a:spcBef>
                <a:spcPts val="15"/>
              </a:spcBef>
              <a:spcAft>
                <a:spcPts val="0"/>
              </a:spcAft>
              <a:buClr>
                <a:srgbClr val="99CCCC"/>
              </a:buClr>
              <a:buSzPts val="1300"/>
              <a:buFont typeface="Noto Sans Symbols"/>
              <a:buChar char="●"/>
            </a:pPr>
            <a:r>
              <a:rPr b="0" i="0" lang="en-US" sz="19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135 degrees.</a:t>
            </a:r>
            <a:endParaRPr b="0" i="0" sz="19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55600" marR="508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006666"/>
              </a:buClr>
              <a:buSzPts val="1450"/>
              <a:buFont typeface="Noto Sans Symbols"/>
              <a:buChar char="⚪"/>
            </a:pPr>
            <a:r>
              <a:rPr lang="en-US" sz="21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Commercially pre-cooked products for hot holding  (i.e. hot dogs, canned soup, nacho cheese)</a:t>
            </a:r>
            <a:endParaRPr sz="2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55650" marR="854075" rtl="0" algn="l">
              <a:lnSpc>
                <a:spcPct val="95789"/>
              </a:lnSpc>
              <a:spcBef>
                <a:spcPts val="445"/>
              </a:spcBef>
              <a:spcAft>
                <a:spcPts val="0"/>
              </a:spcAft>
              <a:buClr>
                <a:srgbClr val="99CCCC"/>
              </a:buClr>
              <a:buSzPts val="1300"/>
              <a:buFont typeface="Noto Sans Symbols"/>
              <a:buChar char="●"/>
            </a:pPr>
            <a:r>
              <a:rPr b="0" i="0" lang="en-US" sz="19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135 degrees, unless package directions state  otherwise.</a:t>
            </a:r>
            <a:endParaRPr b="0" i="0" sz="19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9"/>
          <p:cNvSpPr/>
          <p:nvPr/>
        </p:nvSpPr>
        <p:spPr>
          <a:xfrm>
            <a:off x="3886200" y="2495562"/>
            <a:ext cx="5257711" cy="436243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9"/>
          <p:cNvSpPr txBox="1"/>
          <p:nvPr>
            <p:ph type="title"/>
          </p:nvPr>
        </p:nvSpPr>
        <p:spPr>
          <a:xfrm>
            <a:off x="1448752" y="837310"/>
            <a:ext cx="6073775" cy="5670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Proper Hand Washing Station</a:t>
            </a:r>
            <a:endParaRPr sz="3600"/>
          </a:p>
        </p:txBody>
      </p:sp>
      <p:sp>
        <p:nvSpPr>
          <p:cNvPr id="101" name="Google Shape;101;p9"/>
          <p:cNvSpPr txBox="1"/>
          <p:nvPr/>
        </p:nvSpPr>
        <p:spPr>
          <a:xfrm>
            <a:off x="1678939" y="1871154"/>
            <a:ext cx="6100445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65430" lvl="0" marL="27813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CCCC"/>
              </a:buClr>
              <a:buSzPts val="1400"/>
              <a:buFont typeface="Noto Sans Symbols"/>
              <a:buChar char="●"/>
            </a:pPr>
            <a:r>
              <a:rPr lang="en-US"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Must provide hot water (100-120 degrees F).</a:t>
            </a:r>
            <a:endParaRPr sz="2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65430" lvl="0" marL="278130" marR="720725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99CCCC"/>
              </a:buClr>
              <a:buSzPts val="1400"/>
              <a:buFont typeface="Noto Sans Symbols"/>
              <a:buChar char="●"/>
            </a:pPr>
            <a:r>
              <a:rPr lang="en-US"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Hand washing stations must be stocked  with soap and paper towel.</a:t>
            </a:r>
            <a:endParaRPr sz="2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65430" lvl="0" marL="278130" marR="3044825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99CCCC"/>
              </a:buClr>
              <a:buSzPts val="1400"/>
              <a:buFont typeface="Noto Sans Symbols"/>
              <a:buChar char="●"/>
            </a:pPr>
            <a:r>
              <a:rPr lang="en-US"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Hand washing station  must be accessible.</a:t>
            </a:r>
            <a:endParaRPr sz="2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65430" lvl="0" marL="278130" marR="368427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99CCCC"/>
              </a:buClr>
              <a:buSzPts val="1400"/>
              <a:buFont typeface="Noto Sans Symbols"/>
              <a:buChar char="●"/>
            </a:pPr>
            <a:r>
              <a:rPr lang="en-US"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Potable water  must be utilized.</a:t>
            </a:r>
            <a:endParaRPr sz="2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65430" lvl="0" marL="278130" marR="3791584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99CCCC"/>
              </a:buClr>
              <a:buSzPts val="1400"/>
              <a:buFont typeface="Noto Sans Symbols"/>
              <a:buChar char="●"/>
            </a:pPr>
            <a:r>
              <a:rPr lang="en-US"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Hand sanitizer  use is not a  replacement for  proper hand  washing.</a:t>
            </a:r>
            <a:endParaRPr sz="2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2019-04-29T15:52:36Z</dcterms:created>
  <dc:creator>Lisa Laschalt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2011-07-18T00:00:00Z</vt:filetime>
  </property>
  <property fmtid="{D5CDD505-2E9C-101B-9397-08002B2CF9AE}" pid="3" name="Creator">
    <vt:lpwstr>Acrobat PDFMaker 9.1 for PowerPoint</vt:lpwstr>
  </property>
  <property fmtid="{D5CDD505-2E9C-101B-9397-08002B2CF9AE}" pid="4" name="LastSaved">
    <vt:filetime>2019-04-29T00:00:00Z</vt:filetime>
  </property>
</Properties>
</file>